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9" r:id="rId5"/>
  </p:sldMasterIdLst>
  <p:notesMasterIdLst>
    <p:notesMasterId r:id="rId6"/>
  </p:notesMasterIdLst>
  <p:sldIdLst>
    <p:sldId id="256" r:id="rId7"/>
  </p:sldIdLst>
  <p:sldSz cy="42804000" cx="30276000"/>
  <p:notesSz cx="7315200" cy="96012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72">
          <p15:clr>
            <a:srgbClr val="747775"/>
          </p15:clr>
        </p15:guide>
        <p15:guide id="2" pos="9536">
          <p15:clr>
            <a:schemeClr val="accent3"/>
          </p15:clr>
        </p15:guide>
        <p15:guide id="3" pos="18799">
          <p15:clr>
            <a:srgbClr val="747775"/>
          </p15:clr>
        </p15:guide>
        <p15:guide id="4" pos="9400">
          <p15:clr>
            <a:srgbClr val="747775"/>
          </p15:clr>
        </p15:guide>
        <p15:guide id="5" pos="9672">
          <p15:clr>
            <a:srgbClr val="747775"/>
          </p15:clr>
        </p15:guide>
        <p15:guide id="6" orient="horz" pos="524">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2D27D2C-62F1-4108-A0F7-83EFB2064A89}">
  <a:tblStyle styleId="{A2D27D2C-62F1-4108-A0F7-83EFB2064A8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72"/>
        <p:guide pos="9536"/>
        <p:guide pos="18799"/>
        <p:guide pos="9400"/>
        <p:guide pos="9672"/>
        <p:guide pos="524" orient="horz"/>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170238" cy="4794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82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82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82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82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82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82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82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82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4143375" y="0"/>
            <a:ext cx="3170238" cy="47942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82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82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82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82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82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82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82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82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2384438" y="720725"/>
            <a:ext cx="2546400" cy="3600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31838" y="4560888"/>
            <a:ext cx="5851525" cy="43195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120188"/>
            <a:ext cx="3170238" cy="47942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82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82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82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82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82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82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82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82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4143375" y="9120188"/>
            <a:ext cx="3170238" cy="479425"/>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 name="Shape 13"/>
        <p:cNvGrpSpPr/>
        <p:nvPr/>
      </p:nvGrpSpPr>
      <p:grpSpPr>
        <a:xfrm>
          <a:off x="0" y="0"/>
          <a:ext cx="0" cy="0"/>
          <a:chOff x="0" y="0"/>
          <a:chExt cx="0" cy="0"/>
        </a:xfrm>
      </p:grpSpPr>
      <p:sp>
        <p:nvSpPr>
          <p:cNvPr id="14" name="Google Shape;14;p1:notes"/>
          <p:cNvSpPr/>
          <p:nvPr>
            <p:ph idx="2" type="sldImg"/>
          </p:nvPr>
        </p:nvSpPr>
        <p:spPr>
          <a:xfrm>
            <a:off x="2384438" y="720725"/>
            <a:ext cx="2546400" cy="3600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 name="Google Shape;15;p1:notes"/>
          <p:cNvSpPr txBox="1"/>
          <p:nvPr>
            <p:ph idx="1" type="body"/>
          </p:nvPr>
        </p:nvSpPr>
        <p:spPr>
          <a:xfrm>
            <a:off x="731838" y="4560888"/>
            <a:ext cx="5851500" cy="4319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TODOs:</a:t>
            </a:r>
            <a:endParaRPr/>
          </a:p>
          <a:p>
            <a:pPr indent="-317500" lvl="0" marL="457200" rtl="0" algn="l">
              <a:spcBef>
                <a:spcPts val="0"/>
              </a:spcBef>
              <a:spcAft>
                <a:spcPts val="0"/>
              </a:spcAft>
              <a:buSzPts val="1400"/>
              <a:buChar char="-"/>
            </a:pPr>
            <a:r>
              <a:rPr lang="en-US"/>
              <a:t>check images for resolution before printing</a:t>
            </a:r>
            <a:endParaRPr/>
          </a:p>
          <a:p>
            <a:pPr indent="-317500" lvl="0" marL="457200" rtl="0" algn="l">
              <a:spcBef>
                <a:spcPts val="0"/>
              </a:spcBef>
              <a:spcAft>
                <a:spcPts val="0"/>
              </a:spcAft>
              <a:buSzPts val="1400"/>
              <a:buChar char="-"/>
            </a:pPr>
            <a:r>
              <a:rPr lang="en-US"/>
              <a:t>If you open </a:t>
            </a:r>
            <a:r>
              <a:rPr lang="en-US"/>
              <a:t>source</a:t>
            </a:r>
            <a:r>
              <a:rPr lang="en-US"/>
              <a:t> your code (check with supervisor):</a:t>
            </a:r>
            <a:endParaRPr/>
          </a:p>
          <a:p>
            <a:pPr indent="-317500" lvl="1" marL="914400" rtl="0" algn="l">
              <a:spcBef>
                <a:spcPts val="0"/>
              </a:spcBef>
              <a:spcAft>
                <a:spcPts val="0"/>
              </a:spcAft>
              <a:buSzPts val="1400"/>
              <a:buChar char="-"/>
            </a:pPr>
            <a:r>
              <a:rPr lang="en-US"/>
              <a:t>Replace url</a:t>
            </a:r>
            <a:endParaRPr/>
          </a:p>
          <a:p>
            <a:pPr indent="-317500" lvl="1" marL="914400" rtl="0" algn="l">
              <a:spcBef>
                <a:spcPts val="0"/>
              </a:spcBef>
              <a:spcAft>
                <a:spcPts val="0"/>
              </a:spcAft>
              <a:buSzPts val="1400"/>
              <a:buChar char="-"/>
            </a:pPr>
            <a:r>
              <a:rPr lang="en-US"/>
              <a:t>Replace QR code (top right), use QR Monkey, it’s free and </a:t>
            </a:r>
            <a:r>
              <a:rPr lang="en-US"/>
              <a:t>persistent</a:t>
            </a:r>
            <a:endParaRPr/>
          </a:p>
          <a:p>
            <a:pPr indent="-317500" lvl="0" marL="457200" rtl="0" algn="l">
              <a:spcBef>
                <a:spcPts val="0"/>
              </a:spcBef>
              <a:spcAft>
                <a:spcPts val="0"/>
              </a:spcAft>
              <a:buSzPts val="1400"/>
              <a:buChar char="-"/>
            </a:pPr>
            <a:r>
              <a:rPr lang="en-US"/>
              <a:t>Add acknowledgments if applicable (e.g. project funding)</a:t>
            </a:r>
            <a:endParaRPr/>
          </a:p>
          <a:p>
            <a:pPr indent="-317500" lvl="0" marL="457200" rtl="0" algn="l">
              <a:spcBef>
                <a:spcPts val="0"/>
              </a:spcBef>
              <a:spcAft>
                <a:spcPts val="0"/>
              </a:spcAft>
              <a:buSzPts val="1400"/>
              <a:buChar char="-"/>
            </a:pPr>
            <a:r>
              <a:rPr lang="en-US"/>
              <a:t>Make sure references are correct</a:t>
            </a:r>
            <a:endParaRPr/>
          </a:p>
        </p:txBody>
      </p:sp>
      <p:sp>
        <p:nvSpPr>
          <p:cNvPr id="16" name="Google Shape;16;p1:notes"/>
          <p:cNvSpPr txBox="1"/>
          <p:nvPr>
            <p:ph idx="12" type="sldNum"/>
          </p:nvPr>
        </p:nvSpPr>
        <p:spPr>
          <a:xfrm>
            <a:off x="4143375" y="9120188"/>
            <a:ext cx="3170100" cy="479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 name="Shape 1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1514516" y="1714510"/>
            <a:ext cx="27246900" cy="7134300"/>
          </a:xfrm>
          <a:prstGeom prst="rect">
            <a:avLst/>
          </a:prstGeom>
          <a:noFill/>
          <a:ln>
            <a:noFill/>
          </a:ln>
        </p:spPr>
        <p:txBody>
          <a:bodyPr anchorCtr="0" anchor="ctr" bIns="186625" lIns="373225" spcFirstLastPara="1" rIns="373225" wrap="square" tIns="186625">
            <a:noAutofit/>
          </a:bodyPr>
          <a:lstStyle>
            <a:lvl1pPr lvl="0" marR="0" rtl="0" algn="ctr">
              <a:spcBef>
                <a:spcPts val="0"/>
              </a:spcBef>
              <a:spcAft>
                <a:spcPts val="0"/>
              </a:spcAft>
              <a:buSzPts val="1300"/>
              <a:buNone/>
              <a:defRPr b="0" i="0" sz="18000" u="none" cap="none" strike="noStrike">
                <a:solidFill>
                  <a:schemeClr val="dk1"/>
                </a:solidFill>
                <a:latin typeface="Calibri"/>
                <a:ea typeface="Calibri"/>
                <a:cs typeface="Calibri"/>
                <a:sym typeface="Calibri"/>
              </a:defRPr>
            </a:lvl1pPr>
            <a:lvl2pPr lvl="1" marR="0" rtl="0" algn="ctr">
              <a:spcBef>
                <a:spcPts val="0"/>
              </a:spcBef>
              <a:spcAft>
                <a:spcPts val="0"/>
              </a:spcAft>
              <a:buSzPts val="1300"/>
              <a:buNone/>
              <a:defRPr b="0" i="0" sz="18000" u="none" cap="none" strike="noStrike">
                <a:solidFill>
                  <a:schemeClr val="dk1"/>
                </a:solidFill>
                <a:latin typeface="Calibri"/>
                <a:ea typeface="Calibri"/>
                <a:cs typeface="Calibri"/>
                <a:sym typeface="Calibri"/>
              </a:defRPr>
            </a:lvl2pPr>
            <a:lvl3pPr lvl="2" marR="0" rtl="0" algn="ctr">
              <a:spcBef>
                <a:spcPts val="0"/>
              </a:spcBef>
              <a:spcAft>
                <a:spcPts val="0"/>
              </a:spcAft>
              <a:buSzPts val="1300"/>
              <a:buNone/>
              <a:defRPr b="0" i="0" sz="18000" u="none" cap="none" strike="noStrike">
                <a:solidFill>
                  <a:schemeClr val="dk1"/>
                </a:solidFill>
                <a:latin typeface="Calibri"/>
                <a:ea typeface="Calibri"/>
                <a:cs typeface="Calibri"/>
                <a:sym typeface="Calibri"/>
              </a:defRPr>
            </a:lvl3pPr>
            <a:lvl4pPr lvl="3" marR="0" rtl="0" algn="ctr">
              <a:spcBef>
                <a:spcPts val="0"/>
              </a:spcBef>
              <a:spcAft>
                <a:spcPts val="0"/>
              </a:spcAft>
              <a:buSzPts val="1300"/>
              <a:buNone/>
              <a:defRPr b="0" i="0" sz="18000" u="none" cap="none" strike="noStrike">
                <a:solidFill>
                  <a:schemeClr val="dk1"/>
                </a:solidFill>
                <a:latin typeface="Calibri"/>
                <a:ea typeface="Calibri"/>
                <a:cs typeface="Calibri"/>
                <a:sym typeface="Calibri"/>
              </a:defRPr>
            </a:lvl4pPr>
            <a:lvl5pPr lvl="4" marR="0" rtl="0" algn="ctr">
              <a:spcBef>
                <a:spcPts val="0"/>
              </a:spcBef>
              <a:spcAft>
                <a:spcPts val="0"/>
              </a:spcAft>
              <a:buSzPts val="1300"/>
              <a:buNone/>
              <a:defRPr b="0" i="0" sz="18000" u="none" cap="none" strike="noStrike">
                <a:solidFill>
                  <a:schemeClr val="dk1"/>
                </a:solidFill>
                <a:latin typeface="Calibri"/>
                <a:ea typeface="Calibri"/>
                <a:cs typeface="Calibri"/>
                <a:sym typeface="Calibri"/>
              </a:defRPr>
            </a:lvl5pPr>
            <a:lvl6pPr lvl="5" marR="0" rtl="0" algn="ctr">
              <a:spcBef>
                <a:spcPts val="0"/>
              </a:spcBef>
              <a:spcAft>
                <a:spcPts val="0"/>
              </a:spcAft>
              <a:buSzPts val="1300"/>
              <a:buNone/>
              <a:defRPr b="0" i="0" sz="18000" u="none" cap="none" strike="noStrike">
                <a:solidFill>
                  <a:schemeClr val="dk1"/>
                </a:solidFill>
                <a:latin typeface="Calibri"/>
                <a:ea typeface="Calibri"/>
                <a:cs typeface="Calibri"/>
                <a:sym typeface="Calibri"/>
              </a:defRPr>
            </a:lvl6pPr>
            <a:lvl7pPr lvl="6" marR="0" rtl="0" algn="ctr">
              <a:spcBef>
                <a:spcPts val="0"/>
              </a:spcBef>
              <a:spcAft>
                <a:spcPts val="0"/>
              </a:spcAft>
              <a:buSzPts val="1300"/>
              <a:buNone/>
              <a:defRPr b="0" i="0" sz="18000" u="none" cap="none" strike="noStrike">
                <a:solidFill>
                  <a:schemeClr val="dk1"/>
                </a:solidFill>
                <a:latin typeface="Calibri"/>
                <a:ea typeface="Calibri"/>
                <a:cs typeface="Calibri"/>
                <a:sym typeface="Calibri"/>
              </a:defRPr>
            </a:lvl7pPr>
            <a:lvl8pPr lvl="7" marR="0" rtl="0" algn="ctr">
              <a:spcBef>
                <a:spcPts val="0"/>
              </a:spcBef>
              <a:spcAft>
                <a:spcPts val="0"/>
              </a:spcAft>
              <a:buSzPts val="1300"/>
              <a:buNone/>
              <a:defRPr b="0" i="0" sz="18000" u="none" cap="none" strike="noStrike">
                <a:solidFill>
                  <a:schemeClr val="dk1"/>
                </a:solidFill>
                <a:latin typeface="Calibri"/>
                <a:ea typeface="Calibri"/>
                <a:cs typeface="Calibri"/>
                <a:sym typeface="Calibri"/>
              </a:defRPr>
            </a:lvl8pPr>
            <a:lvl9pPr lvl="8" marR="0" rtl="0" algn="ctr">
              <a:spcBef>
                <a:spcPts val="0"/>
              </a:spcBef>
              <a:spcAft>
                <a:spcPts val="0"/>
              </a:spcAft>
              <a:buSzPts val="1300"/>
              <a:buNone/>
              <a:defRPr b="0" i="0" sz="18000" u="none" cap="none" strike="noStrike">
                <a:solidFill>
                  <a:schemeClr val="dk1"/>
                </a:solidFill>
                <a:latin typeface="Calibri"/>
                <a:ea typeface="Calibri"/>
                <a:cs typeface="Calibri"/>
                <a:sym typeface="Calibri"/>
              </a:defRPr>
            </a:lvl9pPr>
          </a:lstStyle>
          <a:p/>
        </p:txBody>
      </p:sp>
      <p:sp>
        <p:nvSpPr>
          <p:cNvPr id="11" name="Google Shape;11;p1"/>
          <p:cNvSpPr txBox="1"/>
          <p:nvPr>
            <p:ph idx="1" type="body"/>
          </p:nvPr>
        </p:nvSpPr>
        <p:spPr>
          <a:xfrm>
            <a:off x="1514516" y="9987022"/>
            <a:ext cx="27246900" cy="28249800"/>
          </a:xfrm>
          <a:prstGeom prst="rect">
            <a:avLst/>
          </a:prstGeom>
          <a:noFill/>
          <a:ln>
            <a:noFill/>
          </a:ln>
        </p:spPr>
        <p:txBody>
          <a:bodyPr anchorCtr="0" anchor="t" bIns="186625" lIns="373225" spcFirstLastPara="1" rIns="373225" wrap="square" tIns="186625">
            <a:noAutofit/>
          </a:bodyPr>
          <a:lstStyle>
            <a:lvl1pPr indent="-1060450" lvl="0" marL="457200" marR="0" rtl="0" algn="l">
              <a:spcBef>
                <a:spcPts val="2600"/>
              </a:spcBef>
              <a:spcAft>
                <a:spcPts val="0"/>
              </a:spcAft>
              <a:buClr>
                <a:schemeClr val="dk1"/>
              </a:buClr>
              <a:buSzPts val="13100"/>
              <a:buFont typeface="Arial"/>
              <a:buChar char="•"/>
              <a:defRPr b="0" i="0" sz="13100" u="none" cap="none" strike="noStrike">
                <a:solidFill>
                  <a:schemeClr val="dk1"/>
                </a:solidFill>
                <a:latin typeface="Calibri"/>
                <a:ea typeface="Calibri"/>
                <a:cs typeface="Calibri"/>
                <a:sym typeface="Calibri"/>
              </a:defRPr>
            </a:lvl1pPr>
            <a:lvl2pPr indent="-952500" lvl="1" marL="914400" marR="0" rtl="0" algn="l">
              <a:spcBef>
                <a:spcPts val="2300"/>
              </a:spcBef>
              <a:spcAft>
                <a:spcPts val="0"/>
              </a:spcAft>
              <a:buClr>
                <a:schemeClr val="dk1"/>
              </a:buClr>
              <a:buSzPts val="11400"/>
              <a:buFont typeface="Arial"/>
              <a:buChar char="–"/>
              <a:defRPr b="0" i="0" sz="11400" u="none" cap="none" strike="noStrike">
                <a:solidFill>
                  <a:schemeClr val="dk1"/>
                </a:solidFill>
                <a:latin typeface="Calibri"/>
                <a:ea typeface="Calibri"/>
                <a:cs typeface="Calibri"/>
                <a:sym typeface="Calibri"/>
              </a:defRPr>
            </a:lvl2pPr>
            <a:lvl3pPr indent="-850900" lvl="2" marL="1371600" marR="0" rtl="0" algn="l">
              <a:spcBef>
                <a:spcPts val="2000"/>
              </a:spcBef>
              <a:spcAft>
                <a:spcPts val="0"/>
              </a:spcAft>
              <a:buClr>
                <a:schemeClr val="dk1"/>
              </a:buClr>
              <a:buSzPts val="9800"/>
              <a:buFont typeface="Arial"/>
              <a:buChar char="•"/>
              <a:defRPr b="0" i="0" sz="9800" u="none" cap="none" strike="noStrike">
                <a:solidFill>
                  <a:schemeClr val="dk1"/>
                </a:solidFill>
                <a:latin typeface="Calibri"/>
                <a:ea typeface="Calibri"/>
                <a:cs typeface="Calibri"/>
                <a:sym typeface="Calibri"/>
              </a:defRPr>
            </a:lvl3pPr>
            <a:lvl4pPr indent="-742950" lvl="3" marL="1828800" marR="0" rtl="0" algn="l">
              <a:spcBef>
                <a:spcPts val="1600"/>
              </a:spcBef>
              <a:spcAft>
                <a:spcPts val="0"/>
              </a:spcAft>
              <a:buClr>
                <a:schemeClr val="dk1"/>
              </a:buClr>
              <a:buSzPts val="8100"/>
              <a:buFont typeface="Arial"/>
              <a:buChar char="–"/>
              <a:defRPr b="0" i="0" sz="8100" u="none" cap="none" strike="noStrike">
                <a:solidFill>
                  <a:schemeClr val="dk1"/>
                </a:solidFill>
                <a:latin typeface="Calibri"/>
                <a:ea typeface="Calibri"/>
                <a:cs typeface="Calibri"/>
                <a:sym typeface="Calibri"/>
              </a:defRPr>
            </a:lvl4pPr>
            <a:lvl5pPr indent="-742950" lvl="4" marL="2286000" marR="0" rtl="0" algn="l">
              <a:spcBef>
                <a:spcPts val="1600"/>
              </a:spcBef>
              <a:spcAft>
                <a:spcPts val="0"/>
              </a:spcAft>
              <a:buClr>
                <a:schemeClr val="dk1"/>
              </a:buClr>
              <a:buSzPts val="8100"/>
              <a:buFont typeface="Arial"/>
              <a:buChar char="»"/>
              <a:defRPr b="0" i="0" sz="8100" u="none" cap="none" strike="noStrike">
                <a:solidFill>
                  <a:schemeClr val="dk1"/>
                </a:solidFill>
                <a:latin typeface="Calibri"/>
                <a:ea typeface="Calibri"/>
                <a:cs typeface="Calibri"/>
                <a:sym typeface="Calibri"/>
              </a:defRPr>
            </a:lvl5pPr>
            <a:lvl6pPr indent="-742950" lvl="5" marL="2743200" marR="0" rtl="0" algn="l">
              <a:spcBef>
                <a:spcPts val="1600"/>
              </a:spcBef>
              <a:spcAft>
                <a:spcPts val="0"/>
              </a:spcAft>
              <a:buClr>
                <a:schemeClr val="dk1"/>
              </a:buClr>
              <a:buSzPts val="8100"/>
              <a:buFont typeface="Arial"/>
              <a:buChar char="•"/>
              <a:defRPr b="0" i="0" sz="8100" u="none" cap="none" strike="noStrike">
                <a:solidFill>
                  <a:schemeClr val="dk1"/>
                </a:solidFill>
                <a:latin typeface="Calibri"/>
                <a:ea typeface="Calibri"/>
                <a:cs typeface="Calibri"/>
                <a:sym typeface="Calibri"/>
              </a:defRPr>
            </a:lvl6pPr>
            <a:lvl7pPr indent="-742950" lvl="6" marL="3200400" marR="0" rtl="0" algn="l">
              <a:spcBef>
                <a:spcPts val="1600"/>
              </a:spcBef>
              <a:spcAft>
                <a:spcPts val="0"/>
              </a:spcAft>
              <a:buClr>
                <a:schemeClr val="dk1"/>
              </a:buClr>
              <a:buSzPts val="8100"/>
              <a:buFont typeface="Arial"/>
              <a:buChar char="•"/>
              <a:defRPr b="0" i="0" sz="8100" u="none" cap="none" strike="noStrike">
                <a:solidFill>
                  <a:schemeClr val="dk1"/>
                </a:solidFill>
                <a:latin typeface="Calibri"/>
                <a:ea typeface="Calibri"/>
                <a:cs typeface="Calibri"/>
                <a:sym typeface="Calibri"/>
              </a:defRPr>
            </a:lvl7pPr>
            <a:lvl8pPr indent="-742950" lvl="7" marL="3657600" marR="0" rtl="0" algn="l">
              <a:spcBef>
                <a:spcPts val="1600"/>
              </a:spcBef>
              <a:spcAft>
                <a:spcPts val="0"/>
              </a:spcAft>
              <a:buClr>
                <a:schemeClr val="dk1"/>
              </a:buClr>
              <a:buSzPts val="8100"/>
              <a:buFont typeface="Arial"/>
              <a:buChar char="•"/>
              <a:defRPr b="0" i="0" sz="8100" u="none" cap="none" strike="noStrike">
                <a:solidFill>
                  <a:schemeClr val="dk1"/>
                </a:solidFill>
                <a:latin typeface="Calibri"/>
                <a:ea typeface="Calibri"/>
                <a:cs typeface="Calibri"/>
                <a:sym typeface="Calibri"/>
              </a:defRPr>
            </a:lvl8pPr>
            <a:lvl9pPr indent="-742950" lvl="8" marL="4114800" marR="0" rtl="0" algn="l">
              <a:spcBef>
                <a:spcPts val="1600"/>
              </a:spcBef>
              <a:spcAft>
                <a:spcPts val="0"/>
              </a:spcAft>
              <a:buClr>
                <a:schemeClr val="dk1"/>
              </a:buClr>
              <a:buSzPts val="8100"/>
              <a:buFont typeface="Arial"/>
              <a:buChar char="•"/>
              <a:defRPr b="0" i="0" sz="81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0" Type="http://schemas.openxmlformats.org/officeDocument/2006/relationships/image" Target="../media/image22.png"/><Relationship Id="rId22" Type="http://schemas.openxmlformats.org/officeDocument/2006/relationships/image" Target="../media/image14.png"/><Relationship Id="rId21" Type="http://schemas.openxmlformats.org/officeDocument/2006/relationships/image" Target="../media/image3.png"/><Relationship Id="rId24" Type="http://schemas.openxmlformats.org/officeDocument/2006/relationships/image" Target="../media/image20.png"/><Relationship Id="rId23"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4.png"/><Relationship Id="rId9" Type="http://schemas.openxmlformats.org/officeDocument/2006/relationships/image" Target="../media/image16.png"/><Relationship Id="rId26" Type="http://schemas.openxmlformats.org/officeDocument/2006/relationships/image" Target="../media/image17.png"/><Relationship Id="rId25" Type="http://schemas.openxmlformats.org/officeDocument/2006/relationships/image" Target="../media/image23.png"/><Relationship Id="rId28" Type="http://schemas.openxmlformats.org/officeDocument/2006/relationships/image" Target="../media/image26.png"/><Relationship Id="rId27" Type="http://schemas.openxmlformats.org/officeDocument/2006/relationships/image" Target="../media/image21.png"/><Relationship Id="rId5" Type="http://schemas.openxmlformats.org/officeDocument/2006/relationships/image" Target="../media/image8.jpg"/><Relationship Id="rId6" Type="http://schemas.openxmlformats.org/officeDocument/2006/relationships/image" Target="../media/image25.png"/><Relationship Id="rId29" Type="http://schemas.openxmlformats.org/officeDocument/2006/relationships/image" Target="../media/image27.png"/><Relationship Id="rId7" Type="http://schemas.openxmlformats.org/officeDocument/2006/relationships/image" Target="../media/image7.png"/><Relationship Id="rId8" Type="http://schemas.openxmlformats.org/officeDocument/2006/relationships/image" Target="../media/image24.png"/><Relationship Id="rId30" Type="http://schemas.openxmlformats.org/officeDocument/2006/relationships/image" Target="../media/image28.png"/><Relationship Id="rId11" Type="http://schemas.openxmlformats.org/officeDocument/2006/relationships/image" Target="../media/image12.png"/><Relationship Id="rId10" Type="http://schemas.openxmlformats.org/officeDocument/2006/relationships/image" Target="../media/image13.png"/><Relationship Id="rId13" Type="http://schemas.openxmlformats.org/officeDocument/2006/relationships/image" Target="../media/image11.png"/><Relationship Id="rId12" Type="http://schemas.openxmlformats.org/officeDocument/2006/relationships/image" Target="../media/image9.png"/><Relationship Id="rId15" Type="http://schemas.openxmlformats.org/officeDocument/2006/relationships/image" Target="../media/image15.png"/><Relationship Id="rId14" Type="http://schemas.openxmlformats.org/officeDocument/2006/relationships/image" Target="../media/image18.png"/><Relationship Id="rId17" Type="http://schemas.openxmlformats.org/officeDocument/2006/relationships/image" Target="../media/image5.jpg"/><Relationship Id="rId16" Type="http://schemas.openxmlformats.org/officeDocument/2006/relationships/image" Target="../media/image2.png"/><Relationship Id="rId19" Type="http://schemas.openxmlformats.org/officeDocument/2006/relationships/image" Target="../media/image10.png"/><Relationship Id="rId18"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 name="Shape 17"/>
        <p:cNvGrpSpPr/>
        <p:nvPr/>
      </p:nvGrpSpPr>
      <p:grpSpPr>
        <a:xfrm>
          <a:off x="0" y="0"/>
          <a:ext cx="0" cy="0"/>
          <a:chOff x="0" y="0"/>
          <a:chExt cx="0" cy="0"/>
        </a:xfrm>
      </p:grpSpPr>
      <p:sp>
        <p:nvSpPr>
          <p:cNvPr id="18" name="Google Shape;18;p3"/>
          <p:cNvSpPr/>
          <p:nvPr/>
        </p:nvSpPr>
        <p:spPr>
          <a:xfrm>
            <a:off x="15354275" y="39856775"/>
            <a:ext cx="14489100" cy="2444100"/>
          </a:xfrm>
          <a:prstGeom prst="roundRect">
            <a:avLst>
              <a:gd fmla="val 9135" name="adj"/>
            </a:avLst>
          </a:prstGeom>
          <a:noFill/>
          <a:ln cap="flat" cmpd="sng" w="76200">
            <a:solidFill>
              <a:srgbClr val="9E9E9E"/>
            </a:solidFill>
            <a:prstDash val="solid"/>
            <a:round/>
            <a:headEnd len="sm" w="sm" type="none"/>
            <a:tailEnd len="sm" w="sm" type="none"/>
          </a:ln>
        </p:spPr>
        <p:txBody>
          <a:bodyPr anchorCtr="0" anchor="ctr" bIns="81850" lIns="81850" spcFirstLastPara="1" rIns="81850" wrap="square" tIns="81850">
            <a:noAutofit/>
          </a:bodyPr>
          <a:lstStyle/>
          <a:p>
            <a:pPr indent="0" lvl="0" marL="0" rtl="0" algn="l">
              <a:spcBef>
                <a:spcPts val="0"/>
              </a:spcBef>
              <a:spcAft>
                <a:spcPts val="0"/>
              </a:spcAft>
              <a:buNone/>
            </a:pPr>
            <a:r>
              <a:t/>
            </a:r>
            <a:endParaRPr sz="1300">
              <a:solidFill>
                <a:schemeClr val="dk1"/>
              </a:solidFill>
            </a:endParaRPr>
          </a:p>
        </p:txBody>
      </p:sp>
      <p:sp>
        <p:nvSpPr>
          <p:cNvPr id="19" name="Google Shape;19;p3"/>
          <p:cNvSpPr/>
          <p:nvPr/>
        </p:nvSpPr>
        <p:spPr>
          <a:xfrm>
            <a:off x="432514" y="1662585"/>
            <a:ext cx="29411100" cy="4201800"/>
          </a:xfrm>
          <a:prstGeom prst="roundRect">
            <a:avLst>
              <a:gd fmla="val 5036" name="adj"/>
            </a:avLst>
          </a:prstGeom>
          <a:solidFill>
            <a:srgbClr val="344A9A"/>
          </a:solidFill>
          <a:ln cap="flat" cmpd="sng" w="9525">
            <a:solidFill>
              <a:schemeClr val="dk2"/>
            </a:solidFill>
            <a:prstDash val="solid"/>
            <a:round/>
            <a:headEnd len="sm" w="sm" type="none"/>
            <a:tailEnd len="sm" w="sm" type="none"/>
          </a:ln>
        </p:spPr>
        <p:txBody>
          <a:bodyPr anchorCtr="0" anchor="ctr" bIns="81850" lIns="81850" spcFirstLastPara="1" rIns="81850" wrap="square" tIns="81850">
            <a:noAutofit/>
          </a:bodyPr>
          <a:lstStyle/>
          <a:p>
            <a:pPr indent="0" lvl="0" marL="0" rtl="0" algn="ctr">
              <a:spcBef>
                <a:spcPts val="0"/>
              </a:spcBef>
              <a:spcAft>
                <a:spcPts val="0"/>
              </a:spcAft>
              <a:buNone/>
            </a:pPr>
            <a:r>
              <a:t/>
            </a:r>
            <a:endParaRPr sz="1300">
              <a:solidFill>
                <a:schemeClr val="dk1"/>
              </a:solidFill>
              <a:latin typeface="Calibri"/>
              <a:ea typeface="Calibri"/>
              <a:cs typeface="Calibri"/>
              <a:sym typeface="Calibri"/>
            </a:endParaRPr>
          </a:p>
        </p:txBody>
      </p:sp>
      <p:sp>
        <p:nvSpPr>
          <p:cNvPr id="20" name="Google Shape;20;p3"/>
          <p:cNvSpPr/>
          <p:nvPr/>
        </p:nvSpPr>
        <p:spPr>
          <a:xfrm>
            <a:off x="432656" y="7329892"/>
            <a:ext cx="29411100" cy="7893900"/>
          </a:xfrm>
          <a:prstGeom prst="roundRect">
            <a:avLst>
              <a:gd fmla="val 1566" name="adj"/>
            </a:avLst>
          </a:prstGeom>
          <a:noFill/>
          <a:ln cap="flat" cmpd="sng" w="76200">
            <a:solidFill>
              <a:srgbClr val="9E9E9E"/>
            </a:solidFill>
            <a:prstDash val="solid"/>
            <a:round/>
            <a:headEnd len="sm" w="sm" type="none"/>
            <a:tailEnd len="sm" w="sm" type="none"/>
          </a:ln>
        </p:spPr>
        <p:txBody>
          <a:bodyPr anchorCtr="0" anchor="t" bIns="81850" lIns="81850" spcFirstLastPara="1" rIns="81850" wrap="square" tIns="81850">
            <a:noAutofit/>
          </a:bodyPr>
          <a:lstStyle/>
          <a:p>
            <a:pPr indent="0" lvl="0" marL="0" rtl="0" algn="l">
              <a:lnSpc>
                <a:spcPct val="115000"/>
              </a:lnSpc>
              <a:spcBef>
                <a:spcPts val="0"/>
              </a:spcBef>
              <a:spcAft>
                <a:spcPts val="0"/>
              </a:spcAft>
              <a:buClr>
                <a:schemeClr val="dk1"/>
              </a:buClr>
              <a:buSzPts val="1100"/>
              <a:buFont typeface="Arial"/>
              <a:buNone/>
            </a:pPr>
            <a:r>
              <a:rPr lang="en-US" sz="3000">
                <a:solidFill>
                  <a:schemeClr val="dk1"/>
                </a:solidFill>
              </a:rPr>
              <a:t>While state-of-the-art text-to-image models excel at generating idealized images, their performance in highly specific, real-world domains remains a key challenge. This project investigates adapting Stable Diffusion v1.5 [1] to the niche visual style of German university cafeteria (Mensa) food. Our primary obstacle was the nature of the dataset itself; sourced from authentic photos, it was characterized by inconsistent lighting, poor shot angles, and non-professional composition.</a:t>
            </a:r>
            <a:endParaRPr sz="3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3000">
                <a:solidFill>
                  <a:schemeClr val="dk1"/>
                </a:solidFill>
              </a:rPr>
              <a:t>Using a curated set of just 50 images, we employed Low-Rank Adaptation (LoRA) [2] to fine-tune the model, exploring the impact of 512x512 vs. 1024x1024 resolutions [3]. Our results were evaluated qualitatively in a ComfyUI workflow and quantitatively with FD, DINOv2, and dgm-eval [4] metrics. The findings definitively show that LoRA is a highly effective strategy for domain adaptation, proving that a model can successfully learn a specific and imperfect visual style from as few as 50 images to generate coherent and stylistically accurate results.</a:t>
            </a:r>
            <a:endParaRPr sz="3000">
              <a:solidFill>
                <a:schemeClr val="dk1"/>
              </a:solidFill>
            </a:endParaRPr>
          </a:p>
          <a:p>
            <a:pPr indent="0" lvl="0" marL="0" rtl="0" algn="l">
              <a:spcBef>
                <a:spcPts val="0"/>
              </a:spcBef>
              <a:spcAft>
                <a:spcPts val="0"/>
              </a:spcAft>
              <a:buNone/>
            </a:pPr>
            <a:r>
              <a:t/>
            </a:r>
            <a:endParaRPr sz="3000">
              <a:solidFill>
                <a:schemeClr val="dk1"/>
              </a:solidFill>
            </a:endParaRPr>
          </a:p>
        </p:txBody>
      </p:sp>
      <p:sp>
        <p:nvSpPr>
          <p:cNvPr id="21" name="Google Shape;21;p3"/>
          <p:cNvSpPr txBox="1"/>
          <p:nvPr>
            <p:ph idx="4294967295" type="ctrTitle"/>
          </p:nvPr>
        </p:nvSpPr>
        <p:spPr>
          <a:xfrm>
            <a:off x="1009200" y="4258851"/>
            <a:ext cx="20202300" cy="598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1000"/>
              <a:buNone/>
            </a:pPr>
            <a:r>
              <a:rPr b="1" lang="en-US" sz="4500">
                <a:solidFill>
                  <a:schemeClr val="lt1"/>
                </a:solidFill>
                <a:latin typeface="Arial"/>
                <a:ea typeface="Arial"/>
                <a:cs typeface="Arial"/>
                <a:sym typeface="Arial"/>
              </a:rPr>
              <a:t>Murat Han Aydoğan - </a:t>
            </a:r>
            <a:r>
              <a:rPr b="1" lang="en-US" sz="4500">
                <a:solidFill>
                  <a:srgbClr val="EBEEF2"/>
                </a:solidFill>
                <a:latin typeface="Arial"/>
                <a:ea typeface="Arial"/>
                <a:cs typeface="Arial"/>
                <a:sym typeface="Arial"/>
              </a:rPr>
              <a:t>Frederik Lars Melbye - Ali Safarli</a:t>
            </a:r>
            <a:endParaRPr b="1" sz="4500">
              <a:solidFill>
                <a:srgbClr val="EBEEF2"/>
              </a:solidFill>
              <a:latin typeface="Arial"/>
              <a:ea typeface="Arial"/>
              <a:cs typeface="Arial"/>
              <a:sym typeface="Arial"/>
            </a:endParaRPr>
          </a:p>
          <a:p>
            <a:pPr indent="0" lvl="0" marL="0" rtl="0" algn="l">
              <a:spcBef>
                <a:spcPts val="0"/>
              </a:spcBef>
              <a:spcAft>
                <a:spcPts val="0"/>
              </a:spcAft>
              <a:buSzPts val="1000"/>
              <a:buNone/>
            </a:pPr>
            <a:r>
              <a:t/>
            </a:r>
            <a:endParaRPr sz="4500">
              <a:solidFill>
                <a:schemeClr val="lt1"/>
              </a:solidFill>
              <a:latin typeface="Arial"/>
              <a:ea typeface="Arial"/>
              <a:cs typeface="Arial"/>
              <a:sym typeface="Arial"/>
            </a:endParaRPr>
          </a:p>
        </p:txBody>
      </p:sp>
      <p:cxnSp>
        <p:nvCxnSpPr>
          <p:cNvPr id="22" name="Google Shape;22;p3"/>
          <p:cNvCxnSpPr/>
          <p:nvPr/>
        </p:nvCxnSpPr>
        <p:spPr>
          <a:xfrm>
            <a:off x="-11072" y="42548954"/>
            <a:ext cx="30298200" cy="62100"/>
          </a:xfrm>
          <a:prstGeom prst="straightConnector1">
            <a:avLst/>
          </a:prstGeom>
          <a:noFill/>
          <a:ln cap="flat" cmpd="sng" w="139700">
            <a:solidFill>
              <a:srgbClr val="C0C0C0"/>
            </a:solidFill>
            <a:prstDash val="solid"/>
            <a:round/>
            <a:headEnd len="med" w="med" type="none"/>
            <a:tailEnd len="med" w="med" type="none"/>
          </a:ln>
        </p:spPr>
      </p:cxnSp>
      <p:sp>
        <p:nvSpPr>
          <p:cNvPr id="23" name="Google Shape;23;p3"/>
          <p:cNvSpPr txBox="1"/>
          <p:nvPr>
            <p:ph idx="4294967295" type="ctrTitle"/>
          </p:nvPr>
        </p:nvSpPr>
        <p:spPr>
          <a:xfrm rot="-474">
            <a:off x="1009200" y="1829360"/>
            <a:ext cx="28282200" cy="2359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b="1" lang="en-US" sz="8600">
                <a:solidFill>
                  <a:schemeClr val="lt1"/>
                </a:solidFill>
                <a:latin typeface="Arial"/>
                <a:ea typeface="Arial"/>
                <a:cs typeface="Arial"/>
                <a:sym typeface="Arial"/>
              </a:rPr>
              <a:t>SoTA T2I Adapting and Finetuning - mensa-food</a:t>
            </a:r>
            <a:endParaRPr b="1" sz="8600">
              <a:solidFill>
                <a:schemeClr val="lt1"/>
              </a:solidFill>
              <a:latin typeface="Arial"/>
              <a:ea typeface="Arial"/>
              <a:cs typeface="Arial"/>
              <a:sym typeface="Arial"/>
            </a:endParaRPr>
          </a:p>
          <a:p>
            <a:pPr indent="0" lvl="0" marL="0" rtl="0" algn="l">
              <a:spcBef>
                <a:spcPts val="0"/>
              </a:spcBef>
              <a:spcAft>
                <a:spcPts val="0"/>
              </a:spcAft>
              <a:buSzPts val="1000"/>
              <a:buNone/>
            </a:pPr>
            <a:r>
              <a:t/>
            </a:r>
            <a:endParaRPr b="1" sz="8600">
              <a:solidFill>
                <a:schemeClr val="lt1"/>
              </a:solidFill>
              <a:latin typeface="Arial"/>
              <a:ea typeface="Arial"/>
              <a:cs typeface="Arial"/>
              <a:sym typeface="Arial"/>
            </a:endParaRPr>
          </a:p>
        </p:txBody>
      </p:sp>
      <p:pic>
        <p:nvPicPr>
          <p:cNvPr id="24" name="Google Shape;24;p3"/>
          <p:cNvPicPr preferRelativeResize="0"/>
          <p:nvPr/>
        </p:nvPicPr>
        <p:blipFill>
          <a:blip r:embed="rId3">
            <a:alphaModFix/>
          </a:blip>
          <a:stretch>
            <a:fillRect/>
          </a:stretch>
        </p:blipFill>
        <p:spPr>
          <a:xfrm>
            <a:off x="27530517" y="1971557"/>
            <a:ext cx="847956" cy="847956"/>
          </a:xfrm>
          <a:prstGeom prst="rect">
            <a:avLst/>
          </a:prstGeom>
          <a:noFill/>
          <a:ln>
            <a:noFill/>
          </a:ln>
        </p:spPr>
      </p:pic>
      <p:sp>
        <p:nvSpPr>
          <p:cNvPr id="25" name="Google Shape;25;p3"/>
          <p:cNvSpPr txBox="1"/>
          <p:nvPr/>
        </p:nvSpPr>
        <p:spPr>
          <a:xfrm>
            <a:off x="15354275" y="40032399"/>
            <a:ext cx="14489100" cy="2268600"/>
          </a:xfrm>
          <a:prstGeom prst="rect">
            <a:avLst/>
          </a:prstGeom>
          <a:noFill/>
          <a:ln>
            <a:noFill/>
          </a:ln>
        </p:spPr>
        <p:txBody>
          <a:bodyPr anchorCtr="0" anchor="ctr" bIns="81850" lIns="81850" spcFirstLastPara="1" rIns="81850" wrap="square" tIns="81850">
            <a:noAutofit/>
          </a:bodyPr>
          <a:lstStyle/>
          <a:p>
            <a:pPr indent="0" lvl="0" marL="0" rtl="0" algn="l">
              <a:lnSpc>
                <a:spcPct val="115000"/>
              </a:lnSpc>
              <a:spcBef>
                <a:spcPts val="0"/>
              </a:spcBef>
              <a:spcAft>
                <a:spcPts val="0"/>
              </a:spcAft>
              <a:buNone/>
            </a:pPr>
            <a:r>
              <a:rPr lang="en-US" sz="1800"/>
              <a:t>[1] </a:t>
            </a:r>
            <a:r>
              <a:rPr lang="en-US" sz="1800">
                <a:solidFill>
                  <a:schemeClr val="dk1"/>
                </a:solidFill>
              </a:rPr>
              <a:t>R. Rombach, A. Blattmann, D. Lorenz, P. Esser, and B. Ommer, “High-Resolution Image Synthesis with Latent Diffusion Models,” </a:t>
            </a:r>
            <a:r>
              <a:rPr i="1" lang="en-US" sz="1800">
                <a:solidFill>
                  <a:schemeClr val="dk1"/>
                </a:solidFill>
              </a:rPr>
              <a:t>arXiv.org</a:t>
            </a:r>
            <a:r>
              <a:rPr lang="en-US" sz="1800">
                <a:solidFill>
                  <a:schemeClr val="dk1"/>
                </a:solidFill>
              </a:rPr>
              <a:t>, Dec. 20, 2021. https://arxiv.org/abs/2112.10752</a:t>
            </a:r>
            <a:endParaRPr sz="1800"/>
          </a:p>
          <a:p>
            <a:pPr indent="0" lvl="0" marL="0" rtl="0" algn="l">
              <a:lnSpc>
                <a:spcPct val="115000"/>
              </a:lnSpc>
              <a:spcBef>
                <a:spcPts val="0"/>
              </a:spcBef>
              <a:spcAft>
                <a:spcPts val="0"/>
              </a:spcAft>
              <a:buNone/>
            </a:pPr>
            <a:r>
              <a:rPr lang="en-US" sz="1800"/>
              <a:t>[2] </a:t>
            </a:r>
            <a:r>
              <a:rPr lang="en-US" sz="1800">
                <a:solidFill>
                  <a:schemeClr val="dk1"/>
                </a:solidFill>
              </a:rPr>
              <a:t>E. J. Hu </a:t>
            </a:r>
            <a:r>
              <a:rPr i="1" lang="en-US" sz="1800">
                <a:solidFill>
                  <a:schemeClr val="dk1"/>
                </a:solidFill>
              </a:rPr>
              <a:t>et al.</a:t>
            </a:r>
            <a:r>
              <a:rPr lang="en-US" sz="1800">
                <a:solidFill>
                  <a:schemeClr val="dk1"/>
                </a:solidFill>
              </a:rPr>
              <a:t>, “LORA: Low-Rank adaptation of Large Language Models,” </a:t>
            </a:r>
            <a:r>
              <a:rPr i="1" lang="en-US" sz="1800">
                <a:solidFill>
                  <a:schemeClr val="dk1"/>
                </a:solidFill>
              </a:rPr>
              <a:t>arXiv.org</a:t>
            </a:r>
            <a:r>
              <a:rPr lang="en-US" sz="1800">
                <a:solidFill>
                  <a:schemeClr val="dk1"/>
                </a:solidFill>
              </a:rPr>
              <a:t>, Jun. 17, 2021. https://arxiv.org/abs/2106.09685</a:t>
            </a:r>
            <a:endParaRPr sz="1800"/>
          </a:p>
          <a:p>
            <a:pPr indent="0" lvl="0" marL="0" rtl="0" algn="l">
              <a:lnSpc>
                <a:spcPct val="115000"/>
              </a:lnSpc>
              <a:spcBef>
                <a:spcPts val="0"/>
              </a:spcBef>
              <a:spcAft>
                <a:spcPts val="0"/>
              </a:spcAft>
              <a:buNone/>
            </a:pPr>
            <a:r>
              <a:rPr lang="en-US" sz="1800"/>
              <a:t>[3] </a:t>
            </a:r>
            <a:r>
              <a:rPr lang="en-US" sz="1800">
                <a:solidFill>
                  <a:schemeClr val="dk1"/>
                </a:solidFill>
              </a:rPr>
              <a:t>Hollowstrawberry, “GitHub - hollowstrawberry/kohya-colab: Accessible Google Colab notebooks for Stable Diffusion Lora training, based on the work of kohya-ss and Linaqruf,” </a:t>
            </a:r>
            <a:r>
              <a:rPr i="1" lang="en-US" sz="1800">
                <a:solidFill>
                  <a:schemeClr val="dk1"/>
                </a:solidFill>
              </a:rPr>
              <a:t>GitHub</a:t>
            </a:r>
            <a:r>
              <a:rPr lang="en-US" sz="1800">
                <a:solidFill>
                  <a:schemeClr val="dk1"/>
                </a:solidFill>
              </a:rPr>
              <a:t>. https://github.com/hollowstrawberry/kohya-colab</a:t>
            </a:r>
            <a:endParaRPr sz="1800">
              <a:solidFill>
                <a:schemeClr val="dk1"/>
              </a:solidFill>
            </a:endParaRPr>
          </a:p>
          <a:p>
            <a:pPr indent="0" lvl="0" marL="0" rtl="0" algn="l">
              <a:lnSpc>
                <a:spcPct val="115000"/>
              </a:lnSpc>
              <a:spcBef>
                <a:spcPts val="0"/>
              </a:spcBef>
              <a:spcAft>
                <a:spcPts val="0"/>
              </a:spcAft>
              <a:buNone/>
            </a:pPr>
            <a:r>
              <a:rPr lang="en-US" sz="1800">
                <a:solidFill>
                  <a:schemeClr val="dk1"/>
                </a:solidFill>
              </a:rPr>
              <a:t>[4] G. Stein et al., “Exposing flaws of generative model evaluation metrics and their unfair treatment of diffusion models” Advances in Neural Information Processing Systems, vol. 36, 2023.</a:t>
            </a:r>
            <a:endParaRPr sz="1800">
              <a:solidFill>
                <a:schemeClr val="dk1"/>
              </a:solidFill>
            </a:endParaRPr>
          </a:p>
          <a:p>
            <a:pPr indent="0" lvl="0" marL="0" rtl="0" algn="l">
              <a:lnSpc>
                <a:spcPct val="115000"/>
              </a:lnSpc>
              <a:spcBef>
                <a:spcPts val="0"/>
              </a:spcBef>
              <a:spcAft>
                <a:spcPts val="0"/>
              </a:spcAft>
              <a:buNone/>
            </a:pPr>
            <a:r>
              <a:t/>
            </a:r>
            <a:endParaRPr sz="1800"/>
          </a:p>
        </p:txBody>
      </p:sp>
      <p:sp>
        <p:nvSpPr>
          <p:cNvPr id="26" name="Google Shape;26;p3"/>
          <p:cNvSpPr txBox="1"/>
          <p:nvPr>
            <p:ph idx="4294967295" type="ctrTitle"/>
          </p:nvPr>
        </p:nvSpPr>
        <p:spPr>
          <a:xfrm>
            <a:off x="1009200" y="5044800"/>
            <a:ext cx="20202300" cy="728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1000"/>
              <a:buNone/>
            </a:pPr>
            <a:r>
              <a:rPr lang="en-US" sz="3600">
                <a:solidFill>
                  <a:schemeClr val="lt1"/>
                </a:solidFill>
                <a:latin typeface="Arial"/>
                <a:ea typeface="Arial"/>
                <a:cs typeface="Arial"/>
                <a:sym typeface="Arial"/>
              </a:rPr>
              <a:t>University of Freiburg</a:t>
            </a:r>
            <a:endParaRPr sz="3600">
              <a:solidFill>
                <a:schemeClr val="lt1"/>
              </a:solidFill>
              <a:latin typeface="Arial"/>
              <a:ea typeface="Arial"/>
              <a:cs typeface="Arial"/>
              <a:sym typeface="Arial"/>
            </a:endParaRPr>
          </a:p>
        </p:txBody>
      </p:sp>
      <p:sp>
        <p:nvSpPr>
          <p:cNvPr id="27" name="Google Shape;27;p3"/>
          <p:cNvSpPr txBox="1"/>
          <p:nvPr/>
        </p:nvSpPr>
        <p:spPr>
          <a:xfrm>
            <a:off x="432562" y="5864390"/>
            <a:ext cx="14489100" cy="1657800"/>
          </a:xfrm>
          <a:prstGeom prst="rect">
            <a:avLst/>
          </a:prstGeom>
          <a:noFill/>
          <a:ln>
            <a:noFill/>
          </a:ln>
        </p:spPr>
        <p:txBody>
          <a:bodyPr anchorCtr="0" anchor="t" bIns="409250" lIns="81850" spcFirstLastPara="1" rIns="81850" wrap="square" tIns="409250">
            <a:spAutoFit/>
          </a:bodyPr>
          <a:lstStyle/>
          <a:p>
            <a:pPr indent="0" lvl="0" marL="0" rtl="0" algn="l">
              <a:spcBef>
                <a:spcPts val="0"/>
              </a:spcBef>
              <a:spcAft>
                <a:spcPts val="0"/>
              </a:spcAft>
              <a:buNone/>
            </a:pPr>
            <a:r>
              <a:rPr b="1" lang="en-US" sz="5400">
                <a:solidFill>
                  <a:srgbClr val="344A9A"/>
                </a:solidFill>
              </a:rPr>
              <a:t>Introduction</a:t>
            </a:r>
            <a:endParaRPr b="1" sz="5400">
              <a:solidFill>
                <a:srgbClr val="344A9A"/>
              </a:solidFill>
            </a:endParaRPr>
          </a:p>
        </p:txBody>
      </p:sp>
      <p:sp>
        <p:nvSpPr>
          <p:cNvPr id="28" name="Google Shape;28;p3"/>
          <p:cNvSpPr txBox="1"/>
          <p:nvPr/>
        </p:nvSpPr>
        <p:spPr>
          <a:xfrm>
            <a:off x="15354257" y="38534359"/>
            <a:ext cx="4555500" cy="1657800"/>
          </a:xfrm>
          <a:prstGeom prst="rect">
            <a:avLst/>
          </a:prstGeom>
          <a:noFill/>
          <a:ln>
            <a:noFill/>
          </a:ln>
        </p:spPr>
        <p:txBody>
          <a:bodyPr anchorCtr="0" anchor="t" bIns="409250" lIns="81850" spcFirstLastPara="1" rIns="81850" wrap="square" tIns="409250">
            <a:spAutoFit/>
          </a:bodyPr>
          <a:lstStyle/>
          <a:p>
            <a:pPr indent="0" lvl="0" marL="0" rtl="0" algn="l">
              <a:spcBef>
                <a:spcPts val="0"/>
              </a:spcBef>
              <a:spcAft>
                <a:spcPts val="0"/>
              </a:spcAft>
              <a:buNone/>
            </a:pPr>
            <a:r>
              <a:rPr b="1" lang="en-US" sz="5400">
                <a:solidFill>
                  <a:srgbClr val="344A9A"/>
                </a:solidFill>
              </a:rPr>
              <a:t>References</a:t>
            </a:r>
            <a:endParaRPr b="1" sz="5400">
              <a:solidFill>
                <a:srgbClr val="344A9A"/>
              </a:solidFill>
            </a:endParaRPr>
          </a:p>
        </p:txBody>
      </p:sp>
      <p:sp>
        <p:nvSpPr>
          <p:cNvPr id="29" name="Google Shape;29;p3"/>
          <p:cNvSpPr/>
          <p:nvPr/>
        </p:nvSpPr>
        <p:spPr>
          <a:xfrm>
            <a:off x="432550" y="16697300"/>
            <a:ext cx="29411100" cy="5581800"/>
          </a:xfrm>
          <a:prstGeom prst="roundRect">
            <a:avLst>
              <a:gd fmla="val 1566" name="adj"/>
            </a:avLst>
          </a:prstGeom>
          <a:noFill/>
          <a:ln cap="flat" cmpd="sng" w="76200">
            <a:solidFill>
              <a:srgbClr val="9E9E9E"/>
            </a:solidFill>
            <a:prstDash val="solid"/>
            <a:round/>
            <a:headEnd len="sm" w="sm" type="none"/>
            <a:tailEnd len="sm" w="sm" type="none"/>
          </a:ln>
        </p:spPr>
        <p:txBody>
          <a:bodyPr anchorCtr="0" anchor="t" bIns="81850" lIns="81850" spcFirstLastPara="1" rIns="81850" wrap="square" tIns="81850">
            <a:noAutofit/>
          </a:bodyPr>
          <a:lstStyle/>
          <a:p>
            <a:pPr indent="0" lvl="0" marL="0" rtl="0" algn="l">
              <a:lnSpc>
                <a:spcPct val="115000"/>
              </a:lnSpc>
              <a:spcBef>
                <a:spcPts val="0"/>
              </a:spcBef>
              <a:spcAft>
                <a:spcPts val="0"/>
              </a:spcAft>
              <a:buClr>
                <a:schemeClr val="dk1"/>
              </a:buClr>
              <a:buSzPts val="1100"/>
              <a:buFont typeface="Arial"/>
              <a:buNone/>
            </a:pPr>
            <a:r>
              <a:rPr lang="en-US" sz="3600">
                <a:solidFill>
                  <a:schemeClr val="dk1"/>
                </a:solidFill>
              </a:rPr>
              <a:t>Our project followed a systematic pipeline from data collection to quantitative evaluation.</a:t>
            </a:r>
            <a:endParaRPr sz="36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3600">
              <a:solidFill>
                <a:schemeClr val="dk1"/>
              </a:solidFill>
            </a:endParaRPr>
          </a:p>
          <a:p>
            <a:pPr indent="0" lvl="0" marL="0" rtl="0" algn="l">
              <a:spcBef>
                <a:spcPts val="0"/>
              </a:spcBef>
              <a:spcAft>
                <a:spcPts val="0"/>
              </a:spcAft>
              <a:buNone/>
            </a:pPr>
            <a:r>
              <a:t/>
            </a:r>
            <a:endParaRPr sz="3600">
              <a:solidFill>
                <a:schemeClr val="dk1"/>
              </a:solidFill>
            </a:endParaRPr>
          </a:p>
        </p:txBody>
      </p:sp>
      <p:sp>
        <p:nvSpPr>
          <p:cNvPr id="30" name="Google Shape;30;p3"/>
          <p:cNvSpPr txBox="1"/>
          <p:nvPr/>
        </p:nvSpPr>
        <p:spPr>
          <a:xfrm>
            <a:off x="432467" y="15231791"/>
            <a:ext cx="4555500" cy="1657800"/>
          </a:xfrm>
          <a:prstGeom prst="rect">
            <a:avLst/>
          </a:prstGeom>
          <a:noFill/>
          <a:ln>
            <a:noFill/>
          </a:ln>
        </p:spPr>
        <p:txBody>
          <a:bodyPr anchorCtr="0" anchor="t" bIns="409250" lIns="81850" spcFirstLastPara="1" rIns="81850" wrap="square" tIns="409250">
            <a:spAutoFit/>
          </a:bodyPr>
          <a:lstStyle/>
          <a:p>
            <a:pPr indent="0" lvl="0" marL="0" rtl="0" algn="l">
              <a:spcBef>
                <a:spcPts val="0"/>
              </a:spcBef>
              <a:spcAft>
                <a:spcPts val="0"/>
              </a:spcAft>
              <a:buNone/>
            </a:pPr>
            <a:r>
              <a:rPr b="1" lang="en-US" sz="5400">
                <a:solidFill>
                  <a:srgbClr val="344A9A"/>
                </a:solidFill>
              </a:rPr>
              <a:t>Method</a:t>
            </a:r>
            <a:endParaRPr b="1" sz="5400">
              <a:solidFill>
                <a:srgbClr val="344A9A"/>
              </a:solidFill>
            </a:endParaRPr>
          </a:p>
        </p:txBody>
      </p:sp>
      <p:pic>
        <p:nvPicPr>
          <p:cNvPr id="31" name="Google Shape;31;p3"/>
          <p:cNvPicPr preferRelativeResize="0"/>
          <p:nvPr/>
        </p:nvPicPr>
        <p:blipFill>
          <a:blip r:embed="rId4">
            <a:alphaModFix/>
          </a:blip>
          <a:stretch>
            <a:fillRect/>
          </a:stretch>
        </p:blipFill>
        <p:spPr>
          <a:xfrm>
            <a:off x="432514" y="466880"/>
            <a:ext cx="6604559" cy="728824"/>
          </a:xfrm>
          <a:prstGeom prst="rect">
            <a:avLst/>
          </a:prstGeom>
          <a:noFill/>
          <a:ln>
            <a:noFill/>
          </a:ln>
        </p:spPr>
      </p:pic>
      <p:sp>
        <p:nvSpPr>
          <p:cNvPr id="32" name="Google Shape;32;p3"/>
          <p:cNvSpPr txBox="1"/>
          <p:nvPr/>
        </p:nvSpPr>
        <p:spPr>
          <a:xfrm>
            <a:off x="432553" y="41723514"/>
            <a:ext cx="14489100" cy="642600"/>
          </a:xfrm>
          <a:prstGeom prst="rect">
            <a:avLst/>
          </a:prstGeom>
          <a:noFill/>
          <a:ln>
            <a:noFill/>
          </a:ln>
        </p:spPr>
        <p:txBody>
          <a:bodyPr anchorCtr="0" anchor="t" bIns="81850" lIns="81850" spcFirstLastPara="1" rIns="81850" wrap="square" tIns="81850">
            <a:spAutoFit/>
          </a:bodyPr>
          <a:lstStyle/>
          <a:p>
            <a:pPr indent="0" lvl="0" marL="0" rtl="0" algn="l">
              <a:spcBef>
                <a:spcPts val="0"/>
              </a:spcBef>
              <a:spcAft>
                <a:spcPts val="0"/>
              </a:spcAft>
              <a:buClr>
                <a:schemeClr val="dk1"/>
              </a:buClr>
              <a:buSzPts val="1000"/>
              <a:buFont typeface="Arial"/>
              <a:buNone/>
            </a:pPr>
            <a:r>
              <a:rPr b="1" lang="en-US" sz="3100">
                <a:solidFill>
                  <a:schemeClr val="dk1"/>
                </a:solidFill>
              </a:rPr>
              <a:t>Acknowledgement:</a:t>
            </a:r>
            <a:endParaRPr sz="3100">
              <a:solidFill>
                <a:schemeClr val="dk1"/>
              </a:solidFill>
            </a:endParaRPr>
          </a:p>
        </p:txBody>
      </p:sp>
      <p:sp>
        <p:nvSpPr>
          <p:cNvPr id="33" name="Google Shape;33;p3"/>
          <p:cNvSpPr/>
          <p:nvPr/>
        </p:nvSpPr>
        <p:spPr>
          <a:xfrm>
            <a:off x="15354281" y="23532576"/>
            <a:ext cx="14489100" cy="15001800"/>
          </a:xfrm>
          <a:prstGeom prst="roundRect">
            <a:avLst>
              <a:gd fmla="val 1566" name="adj"/>
            </a:avLst>
          </a:prstGeom>
          <a:noFill/>
          <a:ln cap="flat" cmpd="sng" w="76200">
            <a:solidFill>
              <a:srgbClr val="9E9E9E"/>
            </a:solidFill>
            <a:prstDash val="solid"/>
            <a:round/>
            <a:headEnd len="sm" w="sm" type="none"/>
            <a:tailEnd len="sm" w="sm" type="none"/>
          </a:ln>
        </p:spPr>
        <p:txBody>
          <a:bodyPr anchorCtr="0" anchor="t" bIns="81850" lIns="81850" spcFirstLastPara="1" rIns="81850" wrap="square" tIns="81850">
            <a:noAutofit/>
          </a:bodyPr>
          <a:lstStyle/>
          <a:p>
            <a:pPr indent="0" lvl="0" marL="0" rtl="0" algn="l">
              <a:lnSpc>
                <a:spcPct val="115000"/>
              </a:lnSpc>
              <a:spcBef>
                <a:spcPts val="0"/>
              </a:spcBef>
              <a:spcAft>
                <a:spcPts val="0"/>
              </a:spcAft>
              <a:buClr>
                <a:schemeClr val="dk1"/>
              </a:buClr>
              <a:buSzPts val="1100"/>
              <a:buFont typeface="Arial"/>
              <a:buNone/>
            </a:pPr>
            <a:r>
              <a:rPr lang="en-US" sz="2600"/>
              <a:t>Visually, the models fine-tuned with LoRA show a dramatic improvement over the base Stable Diffusion model. Both LoRA v3 and v4 produced the most coherent and stylistically accurate images, successfully capturing the unique, non-professional aesthetic of the Mensa food dataset. While large-scale models like DALL-E 3 or Gemini tend to generate idealized, "fancy" food photography, our fine-tuned model excelled at its intended purpose: replicating the authentic, real-world look of the training images.</a:t>
            </a:r>
            <a:endParaRPr sz="2600"/>
          </a:p>
          <a:p>
            <a:pPr indent="0" lvl="0" marL="0" rtl="0" algn="l">
              <a:lnSpc>
                <a:spcPct val="115000"/>
              </a:lnSpc>
              <a:spcBef>
                <a:spcPts val="0"/>
              </a:spcBef>
              <a:spcAft>
                <a:spcPts val="0"/>
              </a:spcAft>
              <a:buClr>
                <a:schemeClr val="dk1"/>
              </a:buClr>
              <a:buSzPts val="1100"/>
              <a:buFont typeface="Arial"/>
              <a:buNone/>
            </a:pPr>
            <a:r>
              <a:t/>
            </a:r>
            <a:endParaRPr sz="2600"/>
          </a:p>
          <a:p>
            <a:pPr indent="0" lvl="0" marL="0" rtl="0" algn="l">
              <a:lnSpc>
                <a:spcPct val="115000"/>
              </a:lnSpc>
              <a:spcBef>
                <a:spcPts val="0"/>
              </a:spcBef>
              <a:spcAft>
                <a:spcPts val="0"/>
              </a:spcAft>
              <a:buClr>
                <a:schemeClr val="dk1"/>
              </a:buClr>
              <a:buSzPts val="1100"/>
              <a:buFont typeface="Arial"/>
              <a:buNone/>
            </a:pPr>
            <a:r>
              <a:rPr lang="en-US" sz="2600"/>
              <a:t>The process itself was highly accessible. Generating images was straightforward using a ComfyUI workflow, and the training was made possible by leveraging Google Colab and the wealth of available online documentation for LoRA.</a:t>
            </a:r>
            <a:endParaRPr sz="2600"/>
          </a:p>
          <a:p>
            <a:pPr indent="0" lvl="0" marL="0" rtl="0" algn="l">
              <a:lnSpc>
                <a:spcPct val="115000"/>
              </a:lnSpc>
              <a:spcBef>
                <a:spcPts val="0"/>
              </a:spcBef>
              <a:spcAft>
                <a:spcPts val="0"/>
              </a:spcAft>
              <a:buClr>
                <a:schemeClr val="dk1"/>
              </a:buClr>
              <a:buSzPts val="1100"/>
              <a:buFont typeface="Arial"/>
              <a:buNone/>
            </a:pPr>
            <a:r>
              <a:t/>
            </a:r>
            <a:endParaRPr sz="2600"/>
          </a:p>
          <a:p>
            <a:pPr indent="0" lvl="0" marL="0" rtl="0" algn="l">
              <a:lnSpc>
                <a:spcPct val="115000"/>
              </a:lnSpc>
              <a:spcBef>
                <a:spcPts val="0"/>
              </a:spcBef>
              <a:spcAft>
                <a:spcPts val="0"/>
              </a:spcAft>
              <a:buClr>
                <a:schemeClr val="dk1"/>
              </a:buClr>
              <a:buSzPts val="1100"/>
              <a:buFont typeface="Arial"/>
              <a:buNone/>
            </a:pPr>
            <a:r>
              <a:rPr lang="en-US" sz="2600"/>
              <a:t>However, the primary limitation of our approach stems from the "garbage in, garbage out" principle. The quality of the generated images is fundamentally tied to the quality of the training data. Our dataset, while authentic, consisted of images with poor lighting and inconsistent camera angles, which are reflected in the final outputs.</a:t>
            </a:r>
            <a:endParaRPr sz="2600"/>
          </a:p>
          <a:p>
            <a:pPr indent="0" lvl="0" marL="0" rtl="0" algn="l">
              <a:lnSpc>
                <a:spcPct val="115000"/>
              </a:lnSpc>
              <a:spcBef>
                <a:spcPts val="0"/>
              </a:spcBef>
              <a:spcAft>
                <a:spcPts val="0"/>
              </a:spcAft>
              <a:buClr>
                <a:schemeClr val="dk1"/>
              </a:buClr>
              <a:buSzPts val="1100"/>
              <a:buFont typeface="Arial"/>
              <a:buNone/>
            </a:pPr>
            <a:r>
              <a:t/>
            </a:r>
            <a:endParaRPr sz="2600"/>
          </a:p>
          <a:p>
            <a:pPr indent="0" lvl="0" marL="0" rtl="0" algn="l">
              <a:lnSpc>
                <a:spcPct val="115000"/>
              </a:lnSpc>
              <a:spcBef>
                <a:spcPts val="0"/>
              </a:spcBef>
              <a:spcAft>
                <a:spcPts val="0"/>
              </a:spcAft>
              <a:buClr>
                <a:schemeClr val="dk1"/>
              </a:buClr>
              <a:buSzPts val="1100"/>
              <a:buFont typeface="Arial"/>
              <a:buNone/>
            </a:pPr>
            <a:r>
              <a:rPr lang="en-US" sz="2600"/>
              <a:t>For future work, the most impactful improvement would be to curate a higher-quality dataset. By generating our own images with controlled lighting, a better camera, and a wider variety of angles, we could significantly enhance the realism and fidelity of the results. Nevertheless, this project successfully proves that with even a small, imperfect dataset, LoRA provides a highly effective and feasible path to adapt a powerful foundation model to a niche visual domain.</a:t>
            </a:r>
            <a:endParaRPr sz="2600"/>
          </a:p>
          <a:p>
            <a:pPr indent="0" lvl="0" marL="0" rtl="0" algn="l">
              <a:spcBef>
                <a:spcPts val="0"/>
              </a:spcBef>
              <a:spcAft>
                <a:spcPts val="0"/>
              </a:spcAft>
              <a:buNone/>
            </a:pPr>
            <a:r>
              <a:t/>
            </a:r>
            <a:endParaRPr sz="2600"/>
          </a:p>
        </p:txBody>
      </p:sp>
      <p:sp>
        <p:nvSpPr>
          <p:cNvPr id="34" name="Google Shape;34;p3"/>
          <p:cNvSpPr txBox="1"/>
          <p:nvPr/>
        </p:nvSpPr>
        <p:spPr>
          <a:xfrm>
            <a:off x="15354233" y="22067074"/>
            <a:ext cx="14489400" cy="1657800"/>
          </a:xfrm>
          <a:prstGeom prst="rect">
            <a:avLst/>
          </a:prstGeom>
          <a:noFill/>
          <a:ln>
            <a:noFill/>
          </a:ln>
        </p:spPr>
        <p:txBody>
          <a:bodyPr anchorCtr="0" anchor="t" bIns="409250" lIns="81850" spcFirstLastPara="1" rIns="81850" wrap="square" tIns="409250">
            <a:spAutoFit/>
          </a:bodyPr>
          <a:lstStyle/>
          <a:p>
            <a:pPr indent="0" lvl="0" marL="0" rtl="0" algn="l">
              <a:spcBef>
                <a:spcPts val="0"/>
              </a:spcBef>
              <a:spcAft>
                <a:spcPts val="0"/>
              </a:spcAft>
              <a:buNone/>
            </a:pPr>
            <a:r>
              <a:rPr b="1" lang="en-US" sz="5400">
                <a:solidFill>
                  <a:srgbClr val="344A9A"/>
                </a:solidFill>
              </a:rPr>
              <a:t>Qualitative</a:t>
            </a:r>
            <a:r>
              <a:rPr b="1" lang="en-US" sz="5400">
                <a:solidFill>
                  <a:srgbClr val="344A9A"/>
                </a:solidFill>
              </a:rPr>
              <a:t> Results</a:t>
            </a:r>
            <a:endParaRPr b="1" sz="5400">
              <a:solidFill>
                <a:srgbClr val="344A9A"/>
              </a:solidFill>
            </a:endParaRPr>
          </a:p>
        </p:txBody>
      </p:sp>
      <p:sp>
        <p:nvSpPr>
          <p:cNvPr id="35" name="Google Shape;35;p3"/>
          <p:cNvSpPr/>
          <p:nvPr/>
        </p:nvSpPr>
        <p:spPr>
          <a:xfrm>
            <a:off x="432675" y="23532575"/>
            <a:ext cx="14489100" cy="18013500"/>
          </a:xfrm>
          <a:prstGeom prst="roundRect">
            <a:avLst>
              <a:gd fmla="val 1566" name="adj"/>
            </a:avLst>
          </a:prstGeom>
          <a:noFill/>
          <a:ln cap="flat" cmpd="sng" w="76200">
            <a:solidFill>
              <a:srgbClr val="9E9E9E"/>
            </a:solidFill>
            <a:prstDash val="solid"/>
            <a:round/>
            <a:headEnd len="sm" w="sm" type="none"/>
            <a:tailEnd len="sm" w="sm" type="none"/>
          </a:ln>
        </p:spPr>
        <p:txBody>
          <a:bodyPr anchorCtr="0" anchor="ctr" bIns="81850" lIns="81850" spcFirstLastPara="1" rIns="81850" wrap="square" tIns="81850">
            <a:noAutofit/>
          </a:bodyPr>
          <a:lstStyle/>
          <a:p>
            <a:pPr indent="0" lvl="0" marL="0" rtl="0" algn="l">
              <a:spcBef>
                <a:spcPts val="0"/>
              </a:spcBef>
              <a:spcAft>
                <a:spcPts val="0"/>
              </a:spcAft>
              <a:buNone/>
            </a:pPr>
            <a:r>
              <a:t/>
            </a:r>
            <a:endParaRPr/>
          </a:p>
        </p:txBody>
      </p:sp>
      <p:sp>
        <p:nvSpPr>
          <p:cNvPr id="36" name="Google Shape;36;p3"/>
          <p:cNvSpPr txBox="1"/>
          <p:nvPr/>
        </p:nvSpPr>
        <p:spPr>
          <a:xfrm>
            <a:off x="432633" y="22061678"/>
            <a:ext cx="14489100" cy="1657800"/>
          </a:xfrm>
          <a:prstGeom prst="rect">
            <a:avLst/>
          </a:prstGeom>
          <a:noFill/>
          <a:ln>
            <a:noFill/>
          </a:ln>
        </p:spPr>
        <p:txBody>
          <a:bodyPr anchorCtr="0" anchor="t" bIns="409250" lIns="81850" spcFirstLastPara="1" rIns="81850" wrap="square" tIns="409250">
            <a:spAutoFit/>
          </a:bodyPr>
          <a:lstStyle/>
          <a:p>
            <a:pPr indent="0" lvl="0" marL="0" rtl="0" algn="l">
              <a:spcBef>
                <a:spcPts val="0"/>
              </a:spcBef>
              <a:spcAft>
                <a:spcPts val="0"/>
              </a:spcAft>
              <a:buNone/>
            </a:pPr>
            <a:r>
              <a:rPr b="1" lang="en-US" sz="5400">
                <a:solidFill>
                  <a:srgbClr val="344A9A"/>
                </a:solidFill>
              </a:rPr>
              <a:t>Quantitative Results</a:t>
            </a:r>
            <a:endParaRPr b="1" sz="5400">
              <a:solidFill>
                <a:srgbClr val="344A9A"/>
              </a:solidFill>
            </a:endParaRPr>
          </a:p>
        </p:txBody>
      </p:sp>
      <p:sp>
        <p:nvSpPr>
          <p:cNvPr id="37" name="Google Shape;37;p3"/>
          <p:cNvSpPr txBox="1"/>
          <p:nvPr/>
        </p:nvSpPr>
        <p:spPr>
          <a:xfrm>
            <a:off x="21007286" y="531980"/>
            <a:ext cx="8836200" cy="598500"/>
          </a:xfrm>
          <a:prstGeom prst="rect">
            <a:avLst/>
          </a:prstGeom>
          <a:noFill/>
          <a:ln>
            <a:noFill/>
          </a:ln>
        </p:spPr>
        <p:txBody>
          <a:bodyPr anchorCtr="0" anchor="ctr" bIns="81850" lIns="81850" spcFirstLastPara="1" rIns="81850" wrap="square" tIns="81850">
            <a:noAutofit/>
          </a:bodyPr>
          <a:lstStyle/>
          <a:p>
            <a:pPr indent="0" lvl="0" marL="0" rtl="0" algn="r">
              <a:spcBef>
                <a:spcPts val="0"/>
              </a:spcBef>
              <a:spcAft>
                <a:spcPts val="0"/>
              </a:spcAft>
              <a:buNone/>
            </a:pPr>
            <a:r>
              <a:t/>
            </a:r>
            <a:endParaRPr sz="3600">
              <a:solidFill>
                <a:srgbClr val="344A9A"/>
              </a:solidFill>
              <a:latin typeface="Verdana"/>
              <a:ea typeface="Verdana"/>
              <a:cs typeface="Verdana"/>
              <a:sym typeface="Verdana"/>
            </a:endParaRPr>
          </a:p>
        </p:txBody>
      </p:sp>
      <p:sp>
        <p:nvSpPr>
          <p:cNvPr id="38" name="Google Shape;38;p3"/>
          <p:cNvSpPr txBox="1"/>
          <p:nvPr>
            <p:ph idx="4294967295" type="ctrTitle"/>
          </p:nvPr>
        </p:nvSpPr>
        <p:spPr>
          <a:xfrm>
            <a:off x="9457300" y="4318575"/>
            <a:ext cx="19834200" cy="5985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SzPts val="1000"/>
              <a:buNone/>
            </a:pPr>
            <a:r>
              <a:rPr b="1" lang="en-US" sz="4500">
                <a:solidFill>
                  <a:schemeClr val="lt1"/>
                </a:solidFill>
                <a:latin typeface="Arial"/>
                <a:ea typeface="Arial"/>
                <a:cs typeface="Arial"/>
                <a:sym typeface="Arial"/>
              </a:rPr>
              <a:t>Karim Farid</a:t>
            </a:r>
            <a:endParaRPr b="1" sz="4500">
              <a:solidFill>
                <a:schemeClr val="lt1"/>
              </a:solidFill>
              <a:latin typeface="Arial"/>
              <a:ea typeface="Arial"/>
              <a:cs typeface="Arial"/>
              <a:sym typeface="Arial"/>
            </a:endParaRPr>
          </a:p>
        </p:txBody>
      </p:sp>
      <p:graphicFrame>
        <p:nvGraphicFramePr>
          <p:cNvPr id="39" name="Google Shape;39;p3"/>
          <p:cNvGraphicFramePr/>
          <p:nvPr/>
        </p:nvGraphicFramePr>
        <p:xfrm>
          <a:off x="736238" y="33880325"/>
          <a:ext cx="3000000" cy="3000000"/>
        </p:xfrm>
        <a:graphic>
          <a:graphicData uri="http://schemas.openxmlformats.org/drawingml/2006/table">
            <a:tbl>
              <a:tblPr>
                <a:noFill/>
                <a:tableStyleId>{A2D27D2C-62F1-4108-A0F7-83EFB2064A89}</a:tableStyleId>
              </a:tblPr>
              <a:tblGrid>
                <a:gridCol w="1502325"/>
                <a:gridCol w="1502325"/>
              </a:tblGrid>
              <a:tr h="381000">
                <a:tc>
                  <a:txBody>
                    <a:bodyPr/>
                    <a:lstStyle/>
                    <a:p>
                      <a:pPr indent="0" lvl="0" marL="0" rtl="0" algn="l">
                        <a:spcBef>
                          <a:spcPts val="0"/>
                        </a:spcBef>
                        <a:spcAft>
                          <a:spcPts val="0"/>
                        </a:spcAft>
                        <a:buNone/>
                      </a:pPr>
                      <a:r>
                        <a:rPr lang="en-US"/>
                        <a:t>FID</a:t>
                      </a:r>
                      <a:endParaRPr/>
                    </a:p>
                  </a:txBody>
                  <a:tcPr marT="91425" marB="91425" marR="91425" marL="91425"/>
                </a:tc>
                <a:tc>
                  <a:txBody>
                    <a:bodyPr/>
                    <a:lstStyle/>
                    <a:p>
                      <a:pPr indent="0" lvl="0" marL="0" rtl="0" algn="l">
                        <a:spcBef>
                          <a:spcPts val="0"/>
                        </a:spcBef>
                        <a:spcAft>
                          <a:spcPts val="0"/>
                        </a:spcAft>
                        <a:buNone/>
                      </a:pPr>
                      <a:r>
                        <a:rPr lang="en-US"/>
                        <a:t>1639.27</a:t>
                      </a:r>
                      <a:endParaRPr/>
                    </a:p>
                  </a:txBody>
                  <a:tcPr marT="91425" marB="91425" marR="91425" marL="91425"/>
                </a:tc>
              </a:tr>
              <a:tr h="381000">
                <a:tc>
                  <a:txBody>
                    <a:bodyPr/>
                    <a:lstStyle/>
                    <a:p>
                      <a:pPr indent="0" lvl="0" marL="0" rtl="0" algn="l">
                        <a:spcBef>
                          <a:spcPts val="0"/>
                        </a:spcBef>
                        <a:spcAft>
                          <a:spcPts val="0"/>
                        </a:spcAft>
                        <a:buNone/>
                      </a:pPr>
                      <a:r>
                        <a:rPr lang="en-US"/>
                        <a:t>FID (infinity value)</a:t>
                      </a:r>
                      <a:endParaRPr/>
                    </a:p>
                  </a:txBody>
                  <a:tcPr marT="91425" marB="91425" marR="91425" marL="91425"/>
                </a:tc>
                <a:tc>
                  <a:txBody>
                    <a:bodyPr/>
                    <a:lstStyle/>
                    <a:p>
                      <a:pPr indent="0" lvl="0" marL="0" rtl="0" algn="l">
                        <a:spcBef>
                          <a:spcPts val="0"/>
                        </a:spcBef>
                        <a:spcAft>
                          <a:spcPts val="0"/>
                        </a:spcAft>
                        <a:buNone/>
                      </a:pPr>
                      <a:r>
                        <a:rPr lang="en-US"/>
                        <a:t>1543.90</a:t>
                      </a:r>
                      <a:endParaRPr/>
                    </a:p>
                  </a:txBody>
                  <a:tcPr marT="91425" marB="91425" marR="91425" marL="91425"/>
                </a:tc>
              </a:tr>
              <a:tr h="381000">
                <a:tc>
                  <a:txBody>
                    <a:bodyPr/>
                    <a:lstStyle/>
                    <a:p>
                      <a:pPr indent="0" lvl="0" marL="0" rtl="0" algn="l">
                        <a:spcBef>
                          <a:spcPts val="0"/>
                        </a:spcBef>
                        <a:spcAft>
                          <a:spcPts val="0"/>
                        </a:spcAft>
                        <a:buNone/>
                      </a:pPr>
                      <a:r>
                        <a:rPr lang="en-US"/>
                        <a:t>precision</a:t>
                      </a:r>
                      <a:endParaRPr/>
                    </a:p>
                  </a:txBody>
                  <a:tcPr marT="91425" marB="91425" marR="91425" marL="91425"/>
                </a:tc>
                <a:tc>
                  <a:txBody>
                    <a:bodyPr/>
                    <a:lstStyle/>
                    <a:p>
                      <a:pPr indent="0" lvl="0" marL="0" rtl="0" algn="l">
                        <a:spcBef>
                          <a:spcPts val="0"/>
                        </a:spcBef>
                        <a:spcAft>
                          <a:spcPts val="0"/>
                        </a:spcAft>
                        <a:buNone/>
                      </a:pPr>
                      <a:r>
                        <a:rPr lang="en-US"/>
                        <a:t>0.86 </a:t>
                      </a:r>
                      <a:endParaRPr/>
                    </a:p>
                  </a:txBody>
                  <a:tcPr marT="91425" marB="91425" marR="91425" marL="91425"/>
                </a:tc>
              </a:tr>
              <a:tr h="381000">
                <a:tc>
                  <a:txBody>
                    <a:bodyPr/>
                    <a:lstStyle/>
                    <a:p>
                      <a:pPr indent="0" lvl="0" marL="0" rtl="0" algn="l">
                        <a:spcBef>
                          <a:spcPts val="0"/>
                        </a:spcBef>
                        <a:spcAft>
                          <a:spcPts val="0"/>
                        </a:spcAft>
                        <a:buNone/>
                      </a:pPr>
                      <a:r>
                        <a:rPr lang="en-US"/>
                        <a:t>recall</a:t>
                      </a:r>
                      <a:endParaRPr/>
                    </a:p>
                  </a:txBody>
                  <a:tcPr marT="91425" marB="91425" marR="91425" marL="91425"/>
                </a:tc>
                <a:tc>
                  <a:txBody>
                    <a:bodyPr/>
                    <a:lstStyle/>
                    <a:p>
                      <a:pPr indent="0" lvl="0" marL="0" rtl="0" algn="l">
                        <a:spcBef>
                          <a:spcPts val="0"/>
                        </a:spcBef>
                        <a:spcAft>
                          <a:spcPts val="0"/>
                        </a:spcAft>
                        <a:buNone/>
                      </a:pPr>
                      <a:r>
                        <a:rPr lang="en-US"/>
                        <a:t>0.96 </a:t>
                      </a:r>
                      <a:endParaRPr/>
                    </a:p>
                  </a:txBody>
                  <a:tcPr marT="91425" marB="91425" marR="91425" marL="91425"/>
                </a:tc>
              </a:tr>
              <a:tr h="381000">
                <a:tc>
                  <a:txBody>
                    <a:bodyPr/>
                    <a:lstStyle/>
                    <a:p>
                      <a:pPr indent="0" lvl="0" marL="0" rtl="0" algn="l">
                        <a:spcBef>
                          <a:spcPts val="0"/>
                        </a:spcBef>
                        <a:spcAft>
                          <a:spcPts val="0"/>
                        </a:spcAft>
                        <a:buNone/>
                      </a:pPr>
                      <a:r>
                        <a:rPr lang="en-US"/>
                        <a:t>density</a:t>
                      </a:r>
                      <a:endParaRPr/>
                    </a:p>
                  </a:txBody>
                  <a:tcPr marT="91425" marB="91425" marR="91425" marL="91425"/>
                </a:tc>
                <a:tc>
                  <a:txBody>
                    <a:bodyPr/>
                    <a:lstStyle/>
                    <a:p>
                      <a:pPr indent="0" lvl="0" marL="0" rtl="0" algn="l">
                        <a:spcBef>
                          <a:spcPts val="0"/>
                        </a:spcBef>
                        <a:spcAft>
                          <a:spcPts val="0"/>
                        </a:spcAft>
                        <a:buNone/>
                      </a:pPr>
                      <a:r>
                        <a:rPr lang="en-US"/>
                        <a:t> 0.58 </a:t>
                      </a:r>
                      <a:endParaRPr/>
                    </a:p>
                  </a:txBody>
                  <a:tcPr marT="91425" marB="91425" marR="91425" marL="91425"/>
                </a:tc>
              </a:tr>
              <a:tr h="381000">
                <a:tc>
                  <a:txBody>
                    <a:bodyPr/>
                    <a:lstStyle/>
                    <a:p>
                      <a:pPr indent="0" lvl="0" marL="0" rtl="0" algn="l">
                        <a:spcBef>
                          <a:spcPts val="0"/>
                        </a:spcBef>
                        <a:spcAft>
                          <a:spcPts val="0"/>
                        </a:spcAft>
                        <a:buNone/>
                      </a:pPr>
                      <a:r>
                        <a:rPr lang="en-US"/>
                        <a:t>coverage</a:t>
                      </a:r>
                      <a:endParaRPr/>
                    </a:p>
                  </a:txBody>
                  <a:tcPr marT="91425" marB="91425" marR="91425" marL="91425"/>
                </a:tc>
                <a:tc>
                  <a:txBody>
                    <a:bodyPr/>
                    <a:lstStyle/>
                    <a:p>
                      <a:pPr indent="0" lvl="0" marL="0" rtl="0" algn="l">
                        <a:spcBef>
                          <a:spcPts val="0"/>
                        </a:spcBef>
                        <a:spcAft>
                          <a:spcPts val="0"/>
                        </a:spcAft>
                        <a:buNone/>
                      </a:pPr>
                      <a:r>
                        <a:rPr lang="en-US"/>
                        <a:t>0.9 </a:t>
                      </a:r>
                      <a:endParaRPr/>
                    </a:p>
                  </a:txBody>
                  <a:tcPr marT="91425" marB="91425" marR="91425" marL="91425"/>
                </a:tc>
              </a:tr>
            </a:tbl>
          </a:graphicData>
        </a:graphic>
      </p:graphicFrame>
      <p:graphicFrame>
        <p:nvGraphicFramePr>
          <p:cNvPr id="40" name="Google Shape;40;p3"/>
          <p:cNvGraphicFramePr/>
          <p:nvPr/>
        </p:nvGraphicFramePr>
        <p:xfrm>
          <a:off x="4102263" y="33880313"/>
          <a:ext cx="3000000" cy="3000000"/>
        </p:xfrm>
        <a:graphic>
          <a:graphicData uri="http://schemas.openxmlformats.org/drawingml/2006/table">
            <a:tbl>
              <a:tblPr>
                <a:noFill/>
                <a:tableStyleId>{A2D27D2C-62F1-4108-A0F7-83EFB2064A89}</a:tableStyleId>
              </a:tblPr>
              <a:tblGrid>
                <a:gridCol w="1502325"/>
                <a:gridCol w="1502325"/>
              </a:tblGrid>
              <a:tr h="381000">
                <a:tc>
                  <a:txBody>
                    <a:bodyPr/>
                    <a:lstStyle/>
                    <a:p>
                      <a:pPr indent="0" lvl="0" marL="0" rtl="0" algn="l">
                        <a:spcBef>
                          <a:spcPts val="0"/>
                        </a:spcBef>
                        <a:spcAft>
                          <a:spcPts val="0"/>
                        </a:spcAft>
                        <a:buNone/>
                      </a:pPr>
                      <a:r>
                        <a:rPr lang="en-US"/>
                        <a:t>FID</a:t>
                      </a:r>
                      <a:endParaRPr/>
                    </a:p>
                  </a:txBody>
                  <a:tcPr marT="91425" marB="91425" marR="91425" marL="91425"/>
                </a:tc>
                <a:tc>
                  <a:txBody>
                    <a:bodyPr/>
                    <a:lstStyle/>
                    <a:p>
                      <a:pPr indent="0" lvl="0" marL="0" rtl="0" algn="l">
                        <a:spcBef>
                          <a:spcPts val="0"/>
                        </a:spcBef>
                        <a:spcAft>
                          <a:spcPts val="0"/>
                        </a:spcAft>
                        <a:buNone/>
                      </a:pPr>
                      <a:r>
                        <a:rPr lang="en-US"/>
                        <a:t>1180.56</a:t>
                      </a:r>
                      <a:endParaRPr/>
                    </a:p>
                  </a:txBody>
                  <a:tcPr marT="91425" marB="91425" marR="91425" marL="91425"/>
                </a:tc>
              </a:tr>
              <a:tr h="381000">
                <a:tc>
                  <a:txBody>
                    <a:bodyPr/>
                    <a:lstStyle/>
                    <a:p>
                      <a:pPr indent="0" lvl="0" marL="0" rtl="0" algn="l">
                        <a:spcBef>
                          <a:spcPts val="0"/>
                        </a:spcBef>
                        <a:spcAft>
                          <a:spcPts val="0"/>
                        </a:spcAft>
                        <a:buNone/>
                      </a:pPr>
                      <a:r>
                        <a:rPr lang="en-US"/>
                        <a:t>FID (infinity value)</a:t>
                      </a:r>
                      <a:endParaRPr/>
                    </a:p>
                  </a:txBody>
                  <a:tcPr marT="91425" marB="91425" marR="91425" marL="91425"/>
                </a:tc>
                <a:tc>
                  <a:txBody>
                    <a:bodyPr/>
                    <a:lstStyle/>
                    <a:p>
                      <a:pPr indent="0" lvl="0" marL="0" rtl="0" algn="l">
                        <a:spcBef>
                          <a:spcPts val="0"/>
                        </a:spcBef>
                        <a:spcAft>
                          <a:spcPts val="0"/>
                        </a:spcAft>
                        <a:buNone/>
                      </a:pPr>
                      <a:r>
                        <a:rPr lang="en-US"/>
                        <a:t>1096.151</a:t>
                      </a:r>
                      <a:endParaRPr/>
                    </a:p>
                  </a:txBody>
                  <a:tcPr marT="91425" marB="91425" marR="91425" marL="91425"/>
                </a:tc>
              </a:tr>
              <a:tr h="381000">
                <a:tc>
                  <a:txBody>
                    <a:bodyPr/>
                    <a:lstStyle/>
                    <a:p>
                      <a:pPr indent="0" lvl="0" marL="0" rtl="0" algn="l">
                        <a:spcBef>
                          <a:spcPts val="0"/>
                        </a:spcBef>
                        <a:spcAft>
                          <a:spcPts val="0"/>
                        </a:spcAft>
                        <a:buNone/>
                      </a:pPr>
                      <a:r>
                        <a:rPr lang="en-US"/>
                        <a:t>precision</a:t>
                      </a:r>
                      <a:endParaRPr/>
                    </a:p>
                  </a:txBody>
                  <a:tcPr marT="91425" marB="91425" marR="91425" marL="91425"/>
                </a:tc>
                <a:tc>
                  <a:txBody>
                    <a:bodyPr/>
                    <a:lstStyle/>
                    <a:p>
                      <a:pPr indent="0" lvl="0" marL="0" rtl="0" algn="l">
                        <a:spcBef>
                          <a:spcPts val="0"/>
                        </a:spcBef>
                        <a:spcAft>
                          <a:spcPts val="0"/>
                        </a:spcAft>
                        <a:buNone/>
                      </a:pPr>
                      <a:r>
                        <a:rPr lang="en-US"/>
                        <a:t>0.96</a:t>
                      </a:r>
                      <a:endParaRPr/>
                    </a:p>
                  </a:txBody>
                  <a:tcPr marT="91425" marB="91425" marR="91425" marL="91425"/>
                </a:tc>
              </a:tr>
              <a:tr h="381000">
                <a:tc>
                  <a:txBody>
                    <a:bodyPr/>
                    <a:lstStyle/>
                    <a:p>
                      <a:pPr indent="0" lvl="0" marL="0" rtl="0" algn="l">
                        <a:spcBef>
                          <a:spcPts val="0"/>
                        </a:spcBef>
                        <a:spcAft>
                          <a:spcPts val="0"/>
                        </a:spcAft>
                        <a:buNone/>
                      </a:pPr>
                      <a:r>
                        <a:rPr lang="en-US"/>
                        <a:t>recall</a:t>
                      </a:r>
                      <a:endParaRPr/>
                    </a:p>
                  </a:txBody>
                  <a:tcPr marT="91425" marB="91425" marR="91425" marL="91425"/>
                </a:tc>
                <a:tc>
                  <a:txBody>
                    <a:bodyPr/>
                    <a:lstStyle/>
                    <a:p>
                      <a:pPr indent="0" lvl="0" marL="0" rtl="0" algn="l">
                        <a:spcBef>
                          <a:spcPts val="0"/>
                        </a:spcBef>
                        <a:spcAft>
                          <a:spcPts val="0"/>
                        </a:spcAft>
                        <a:buNone/>
                      </a:pPr>
                      <a:r>
                        <a:rPr lang="en-US"/>
                        <a:t>1.0</a:t>
                      </a:r>
                      <a:endParaRPr/>
                    </a:p>
                  </a:txBody>
                  <a:tcPr marT="91425" marB="91425" marR="91425" marL="91425"/>
                </a:tc>
              </a:tr>
              <a:tr h="381000">
                <a:tc>
                  <a:txBody>
                    <a:bodyPr/>
                    <a:lstStyle/>
                    <a:p>
                      <a:pPr indent="0" lvl="0" marL="0" rtl="0" algn="l">
                        <a:spcBef>
                          <a:spcPts val="0"/>
                        </a:spcBef>
                        <a:spcAft>
                          <a:spcPts val="0"/>
                        </a:spcAft>
                        <a:buNone/>
                      </a:pPr>
                      <a:r>
                        <a:rPr lang="en-US"/>
                        <a:t>density</a:t>
                      </a:r>
                      <a:endParaRPr/>
                    </a:p>
                  </a:txBody>
                  <a:tcPr marT="91425" marB="91425" marR="91425" marL="91425"/>
                </a:tc>
                <a:tc>
                  <a:txBody>
                    <a:bodyPr/>
                    <a:lstStyle/>
                    <a:p>
                      <a:pPr indent="0" lvl="0" marL="0" rtl="0" algn="l">
                        <a:spcBef>
                          <a:spcPts val="0"/>
                        </a:spcBef>
                        <a:spcAft>
                          <a:spcPts val="0"/>
                        </a:spcAft>
                        <a:buNone/>
                      </a:pPr>
                      <a:r>
                        <a:rPr lang="en-US"/>
                        <a:t>0.78</a:t>
                      </a:r>
                      <a:endParaRPr/>
                    </a:p>
                  </a:txBody>
                  <a:tcPr marT="91425" marB="91425" marR="91425" marL="91425"/>
                </a:tc>
              </a:tr>
              <a:tr h="381000">
                <a:tc>
                  <a:txBody>
                    <a:bodyPr/>
                    <a:lstStyle/>
                    <a:p>
                      <a:pPr indent="0" lvl="0" marL="0" rtl="0" algn="l">
                        <a:spcBef>
                          <a:spcPts val="0"/>
                        </a:spcBef>
                        <a:spcAft>
                          <a:spcPts val="0"/>
                        </a:spcAft>
                        <a:buNone/>
                      </a:pPr>
                      <a:r>
                        <a:rPr lang="en-US"/>
                        <a:t>coverage</a:t>
                      </a:r>
                      <a:endParaRPr/>
                    </a:p>
                  </a:txBody>
                  <a:tcPr marT="91425" marB="91425" marR="91425" marL="91425"/>
                </a:tc>
                <a:tc>
                  <a:txBody>
                    <a:bodyPr/>
                    <a:lstStyle/>
                    <a:p>
                      <a:pPr indent="0" lvl="0" marL="0" rtl="0" algn="l">
                        <a:spcBef>
                          <a:spcPts val="0"/>
                        </a:spcBef>
                        <a:spcAft>
                          <a:spcPts val="0"/>
                        </a:spcAft>
                        <a:buNone/>
                      </a:pPr>
                      <a:r>
                        <a:rPr lang="en-US"/>
                        <a:t>0.98</a:t>
                      </a:r>
                      <a:endParaRPr/>
                    </a:p>
                  </a:txBody>
                  <a:tcPr marT="91425" marB="91425" marR="91425" marL="91425"/>
                </a:tc>
              </a:tr>
            </a:tbl>
          </a:graphicData>
        </a:graphic>
      </p:graphicFrame>
      <p:sp>
        <p:nvSpPr>
          <p:cNvPr id="41" name="Google Shape;41;p3"/>
          <p:cNvSpPr txBox="1"/>
          <p:nvPr/>
        </p:nvSpPr>
        <p:spPr>
          <a:xfrm>
            <a:off x="715748" y="33301225"/>
            <a:ext cx="3004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dk1"/>
                </a:solidFill>
                <a:latin typeface="Calibri"/>
                <a:ea typeface="Calibri"/>
                <a:cs typeface="Calibri"/>
                <a:sym typeface="Calibri"/>
              </a:rPr>
              <a:t>No LoRA</a:t>
            </a:r>
            <a:endParaRPr b="1" sz="2000">
              <a:solidFill>
                <a:schemeClr val="dk1"/>
              </a:solidFill>
              <a:latin typeface="Calibri"/>
              <a:ea typeface="Calibri"/>
              <a:cs typeface="Calibri"/>
              <a:sym typeface="Calibri"/>
            </a:endParaRPr>
          </a:p>
        </p:txBody>
      </p:sp>
      <p:sp>
        <p:nvSpPr>
          <p:cNvPr id="42" name="Google Shape;42;p3"/>
          <p:cNvSpPr txBox="1"/>
          <p:nvPr/>
        </p:nvSpPr>
        <p:spPr>
          <a:xfrm>
            <a:off x="4081765" y="33301225"/>
            <a:ext cx="3609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dk1"/>
                </a:solidFill>
                <a:latin typeface="Calibri"/>
                <a:ea typeface="Calibri"/>
                <a:cs typeface="Calibri"/>
                <a:sym typeface="Calibri"/>
              </a:rPr>
              <a:t>LoRA v3</a:t>
            </a:r>
            <a:endParaRPr b="1" sz="2000">
              <a:solidFill>
                <a:schemeClr val="dk1"/>
              </a:solidFill>
              <a:latin typeface="Calibri"/>
              <a:ea typeface="Calibri"/>
              <a:cs typeface="Calibri"/>
              <a:sym typeface="Calibri"/>
            </a:endParaRPr>
          </a:p>
        </p:txBody>
      </p:sp>
      <p:graphicFrame>
        <p:nvGraphicFramePr>
          <p:cNvPr id="43" name="Google Shape;43;p3"/>
          <p:cNvGraphicFramePr/>
          <p:nvPr/>
        </p:nvGraphicFramePr>
        <p:xfrm>
          <a:off x="7468288" y="33880313"/>
          <a:ext cx="3000000" cy="3000000"/>
        </p:xfrm>
        <a:graphic>
          <a:graphicData uri="http://schemas.openxmlformats.org/drawingml/2006/table">
            <a:tbl>
              <a:tblPr>
                <a:noFill/>
                <a:tableStyleId>{A2D27D2C-62F1-4108-A0F7-83EFB2064A89}</a:tableStyleId>
              </a:tblPr>
              <a:tblGrid>
                <a:gridCol w="1502325"/>
                <a:gridCol w="1502325"/>
              </a:tblGrid>
              <a:tr h="381000">
                <a:tc>
                  <a:txBody>
                    <a:bodyPr/>
                    <a:lstStyle/>
                    <a:p>
                      <a:pPr indent="0" lvl="0" marL="0" rtl="0" algn="l">
                        <a:spcBef>
                          <a:spcPts val="0"/>
                        </a:spcBef>
                        <a:spcAft>
                          <a:spcPts val="0"/>
                        </a:spcAft>
                        <a:buNone/>
                      </a:pPr>
                      <a:r>
                        <a:rPr lang="en-US"/>
                        <a:t>FID</a:t>
                      </a:r>
                      <a:endParaRPr/>
                    </a:p>
                  </a:txBody>
                  <a:tcPr marT="91425" marB="91425" marR="91425" marL="91425"/>
                </a:tc>
                <a:tc>
                  <a:txBody>
                    <a:bodyPr/>
                    <a:lstStyle/>
                    <a:p>
                      <a:pPr indent="0" lvl="0" marL="0" rtl="0" algn="l">
                        <a:spcBef>
                          <a:spcPts val="0"/>
                        </a:spcBef>
                        <a:spcAft>
                          <a:spcPts val="0"/>
                        </a:spcAft>
                        <a:buNone/>
                      </a:pPr>
                      <a:r>
                        <a:rPr lang="en-US"/>
                        <a:t>1111.77</a:t>
                      </a:r>
                      <a:endParaRPr/>
                    </a:p>
                  </a:txBody>
                  <a:tcPr marT="91425" marB="91425" marR="91425" marL="91425"/>
                </a:tc>
              </a:tr>
              <a:tr h="381000">
                <a:tc>
                  <a:txBody>
                    <a:bodyPr/>
                    <a:lstStyle/>
                    <a:p>
                      <a:pPr indent="0" lvl="0" marL="0" rtl="0" algn="l">
                        <a:spcBef>
                          <a:spcPts val="0"/>
                        </a:spcBef>
                        <a:spcAft>
                          <a:spcPts val="0"/>
                        </a:spcAft>
                        <a:buNone/>
                      </a:pPr>
                      <a:r>
                        <a:rPr lang="en-US"/>
                        <a:t>FID (infinity value)</a:t>
                      </a:r>
                      <a:endParaRPr/>
                    </a:p>
                  </a:txBody>
                  <a:tcPr marT="91425" marB="91425" marR="91425" marL="91425"/>
                </a:tc>
                <a:tc>
                  <a:txBody>
                    <a:bodyPr/>
                    <a:lstStyle/>
                    <a:p>
                      <a:pPr indent="0" lvl="0" marL="0" rtl="0" algn="l">
                        <a:spcBef>
                          <a:spcPts val="0"/>
                        </a:spcBef>
                        <a:spcAft>
                          <a:spcPts val="0"/>
                        </a:spcAft>
                        <a:buNone/>
                      </a:pPr>
                      <a:r>
                        <a:rPr lang="en-US"/>
                        <a:t>1007.86</a:t>
                      </a:r>
                      <a:endParaRPr/>
                    </a:p>
                  </a:txBody>
                  <a:tcPr marT="91425" marB="91425" marR="91425" marL="91425"/>
                </a:tc>
              </a:tr>
              <a:tr h="381000">
                <a:tc>
                  <a:txBody>
                    <a:bodyPr/>
                    <a:lstStyle/>
                    <a:p>
                      <a:pPr indent="0" lvl="0" marL="0" rtl="0" algn="l">
                        <a:spcBef>
                          <a:spcPts val="0"/>
                        </a:spcBef>
                        <a:spcAft>
                          <a:spcPts val="0"/>
                        </a:spcAft>
                        <a:buNone/>
                      </a:pPr>
                      <a:r>
                        <a:rPr lang="en-US"/>
                        <a:t>precision</a:t>
                      </a:r>
                      <a:endParaRPr/>
                    </a:p>
                  </a:txBody>
                  <a:tcPr marT="91425" marB="91425" marR="91425" marL="91425"/>
                </a:tc>
                <a:tc>
                  <a:txBody>
                    <a:bodyPr/>
                    <a:lstStyle/>
                    <a:p>
                      <a:pPr indent="0" lvl="0" marL="0" rtl="0" algn="l">
                        <a:spcBef>
                          <a:spcPts val="0"/>
                        </a:spcBef>
                        <a:spcAft>
                          <a:spcPts val="0"/>
                        </a:spcAft>
                        <a:buNone/>
                      </a:pPr>
                      <a:r>
                        <a:rPr lang="en-US"/>
                        <a:t>0.98</a:t>
                      </a:r>
                      <a:endParaRPr/>
                    </a:p>
                  </a:txBody>
                  <a:tcPr marT="91425" marB="91425" marR="91425" marL="91425"/>
                </a:tc>
              </a:tr>
              <a:tr h="381000">
                <a:tc>
                  <a:txBody>
                    <a:bodyPr/>
                    <a:lstStyle/>
                    <a:p>
                      <a:pPr indent="0" lvl="0" marL="0" rtl="0" algn="l">
                        <a:spcBef>
                          <a:spcPts val="0"/>
                        </a:spcBef>
                        <a:spcAft>
                          <a:spcPts val="0"/>
                        </a:spcAft>
                        <a:buNone/>
                      </a:pPr>
                      <a:r>
                        <a:rPr lang="en-US"/>
                        <a:t>recall</a:t>
                      </a:r>
                      <a:endParaRPr/>
                    </a:p>
                  </a:txBody>
                  <a:tcPr marT="91425" marB="91425" marR="91425" marL="91425"/>
                </a:tc>
                <a:tc>
                  <a:txBody>
                    <a:bodyPr/>
                    <a:lstStyle/>
                    <a:p>
                      <a:pPr indent="0" lvl="0" marL="0" rtl="0" algn="l">
                        <a:spcBef>
                          <a:spcPts val="0"/>
                        </a:spcBef>
                        <a:spcAft>
                          <a:spcPts val="0"/>
                        </a:spcAft>
                        <a:buNone/>
                      </a:pPr>
                      <a:r>
                        <a:rPr lang="en-US"/>
                        <a:t>1.0</a:t>
                      </a:r>
                      <a:endParaRPr/>
                    </a:p>
                  </a:txBody>
                  <a:tcPr marT="91425" marB="91425" marR="91425" marL="91425"/>
                </a:tc>
              </a:tr>
              <a:tr h="381000">
                <a:tc>
                  <a:txBody>
                    <a:bodyPr/>
                    <a:lstStyle/>
                    <a:p>
                      <a:pPr indent="0" lvl="0" marL="0" rtl="0" algn="l">
                        <a:spcBef>
                          <a:spcPts val="0"/>
                        </a:spcBef>
                        <a:spcAft>
                          <a:spcPts val="0"/>
                        </a:spcAft>
                        <a:buNone/>
                      </a:pPr>
                      <a:r>
                        <a:rPr lang="en-US"/>
                        <a:t>density</a:t>
                      </a:r>
                      <a:endParaRPr/>
                    </a:p>
                  </a:txBody>
                  <a:tcPr marT="91425" marB="91425" marR="91425" marL="91425"/>
                </a:tc>
                <a:tc>
                  <a:txBody>
                    <a:bodyPr/>
                    <a:lstStyle/>
                    <a:p>
                      <a:pPr indent="0" lvl="0" marL="0" rtl="0" algn="l">
                        <a:spcBef>
                          <a:spcPts val="0"/>
                        </a:spcBef>
                        <a:spcAft>
                          <a:spcPts val="0"/>
                        </a:spcAft>
                        <a:buNone/>
                      </a:pPr>
                      <a:r>
                        <a:rPr lang="en-US"/>
                        <a:t>0.72</a:t>
                      </a:r>
                      <a:endParaRPr/>
                    </a:p>
                  </a:txBody>
                  <a:tcPr marT="91425" marB="91425" marR="91425" marL="91425"/>
                </a:tc>
              </a:tr>
              <a:tr h="381000">
                <a:tc>
                  <a:txBody>
                    <a:bodyPr/>
                    <a:lstStyle/>
                    <a:p>
                      <a:pPr indent="0" lvl="0" marL="0" rtl="0" algn="l">
                        <a:spcBef>
                          <a:spcPts val="0"/>
                        </a:spcBef>
                        <a:spcAft>
                          <a:spcPts val="0"/>
                        </a:spcAft>
                        <a:buNone/>
                      </a:pPr>
                      <a:r>
                        <a:rPr lang="en-US"/>
                        <a:t>coverage</a:t>
                      </a:r>
                      <a:endParaRPr/>
                    </a:p>
                  </a:txBody>
                  <a:tcPr marT="91425" marB="91425" marR="91425" marL="91425"/>
                </a:tc>
                <a:tc>
                  <a:txBody>
                    <a:bodyPr/>
                    <a:lstStyle/>
                    <a:p>
                      <a:pPr indent="0" lvl="0" marL="0" rtl="0" algn="l">
                        <a:spcBef>
                          <a:spcPts val="0"/>
                        </a:spcBef>
                        <a:spcAft>
                          <a:spcPts val="0"/>
                        </a:spcAft>
                        <a:buNone/>
                      </a:pPr>
                      <a:r>
                        <a:rPr lang="en-US"/>
                        <a:t>0.94</a:t>
                      </a:r>
                      <a:endParaRPr/>
                    </a:p>
                  </a:txBody>
                  <a:tcPr marT="91425" marB="91425" marR="91425" marL="91425"/>
                </a:tc>
              </a:tr>
            </a:tbl>
          </a:graphicData>
        </a:graphic>
      </p:graphicFrame>
      <p:sp>
        <p:nvSpPr>
          <p:cNvPr id="44" name="Google Shape;44;p3"/>
          <p:cNvSpPr txBox="1"/>
          <p:nvPr/>
        </p:nvSpPr>
        <p:spPr>
          <a:xfrm>
            <a:off x="7447790" y="33301225"/>
            <a:ext cx="3609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dk1"/>
                </a:solidFill>
                <a:latin typeface="Calibri"/>
                <a:ea typeface="Calibri"/>
                <a:cs typeface="Calibri"/>
                <a:sym typeface="Calibri"/>
              </a:rPr>
              <a:t>LoRA v4</a:t>
            </a:r>
            <a:endParaRPr b="1" sz="2000">
              <a:solidFill>
                <a:schemeClr val="dk1"/>
              </a:solidFill>
              <a:latin typeface="Calibri"/>
              <a:ea typeface="Calibri"/>
              <a:cs typeface="Calibri"/>
              <a:sym typeface="Calibri"/>
            </a:endParaRPr>
          </a:p>
        </p:txBody>
      </p:sp>
      <p:sp>
        <p:nvSpPr>
          <p:cNvPr id="45" name="Google Shape;45;p3"/>
          <p:cNvSpPr txBox="1"/>
          <p:nvPr/>
        </p:nvSpPr>
        <p:spPr>
          <a:xfrm>
            <a:off x="715750" y="23697550"/>
            <a:ext cx="13826700" cy="985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600">
                <a:solidFill>
                  <a:schemeClr val="dk1"/>
                </a:solidFill>
                <a:latin typeface="Calibri"/>
                <a:ea typeface="Calibri"/>
                <a:cs typeface="Calibri"/>
                <a:sym typeface="Calibri"/>
              </a:rPr>
              <a:t>Evaluation</a:t>
            </a:r>
            <a:endParaRPr b="1" sz="3600">
              <a:solidFill>
                <a:schemeClr val="dk1"/>
              </a:solidFill>
              <a:latin typeface="Calibri"/>
              <a:ea typeface="Calibri"/>
              <a:cs typeface="Calibri"/>
              <a:sym typeface="Calibri"/>
            </a:endParaRPr>
          </a:p>
          <a:p>
            <a:pPr indent="0" lvl="0" marL="0" rtl="0" algn="l">
              <a:spcBef>
                <a:spcPts val="0"/>
              </a:spcBef>
              <a:spcAft>
                <a:spcPts val="0"/>
              </a:spcAft>
              <a:buNone/>
            </a:pPr>
            <a:r>
              <a:t/>
            </a:r>
            <a:endParaRPr b="1" sz="2000">
              <a:solidFill>
                <a:schemeClr val="dk1"/>
              </a:solidFill>
              <a:latin typeface="Calibri"/>
              <a:ea typeface="Calibri"/>
              <a:cs typeface="Calibri"/>
              <a:sym typeface="Calibri"/>
            </a:endParaRPr>
          </a:p>
          <a:p>
            <a:pPr indent="0" lvl="0" marL="0" rtl="0" algn="l">
              <a:spcBef>
                <a:spcPts val="0"/>
              </a:spcBef>
              <a:spcAft>
                <a:spcPts val="0"/>
              </a:spcAft>
              <a:buNone/>
            </a:pPr>
            <a:r>
              <a:rPr lang="en-US" sz="2600">
                <a:solidFill>
                  <a:schemeClr val="dk1"/>
                </a:solidFill>
                <a:latin typeface="Calibri"/>
                <a:ea typeface="Calibri"/>
                <a:cs typeface="Calibri"/>
                <a:sym typeface="Calibri"/>
              </a:rPr>
              <a:t>To assess image quality and diversity, we used dgm-eval [4] to compare </a:t>
            </a:r>
            <a:endParaRPr sz="2600">
              <a:solidFill>
                <a:schemeClr val="dk1"/>
              </a:solidFill>
              <a:latin typeface="Calibri"/>
              <a:ea typeface="Calibri"/>
              <a:cs typeface="Calibri"/>
              <a:sym typeface="Calibri"/>
            </a:endParaRPr>
          </a:p>
          <a:p>
            <a:pPr indent="0" lvl="0" marL="0" rtl="0" algn="l">
              <a:spcBef>
                <a:spcPts val="0"/>
              </a:spcBef>
              <a:spcAft>
                <a:spcPts val="0"/>
              </a:spcAft>
              <a:buNone/>
            </a:pPr>
            <a:r>
              <a:rPr lang="en-US" sz="2600">
                <a:solidFill>
                  <a:schemeClr val="dk1"/>
                </a:solidFill>
                <a:latin typeface="Calibri"/>
                <a:ea typeface="Calibri"/>
                <a:cs typeface="Calibri"/>
                <a:sym typeface="Calibri"/>
              </a:rPr>
              <a:t>generations from the base model and two LoRA fine-tuned models. Metrics </a:t>
            </a:r>
            <a:endParaRPr sz="2600">
              <a:solidFill>
                <a:schemeClr val="dk1"/>
              </a:solidFill>
              <a:latin typeface="Calibri"/>
              <a:ea typeface="Calibri"/>
              <a:cs typeface="Calibri"/>
              <a:sym typeface="Calibri"/>
            </a:endParaRPr>
          </a:p>
          <a:p>
            <a:pPr indent="0" lvl="0" marL="0" rtl="0" algn="l">
              <a:spcBef>
                <a:spcPts val="0"/>
              </a:spcBef>
              <a:spcAft>
                <a:spcPts val="0"/>
              </a:spcAft>
              <a:buNone/>
            </a:pPr>
            <a:r>
              <a:rPr lang="en-US" sz="2600">
                <a:solidFill>
                  <a:schemeClr val="dk1"/>
                </a:solidFill>
                <a:latin typeface="Calibri"/>
                <a:ea typeface="Calibri"/>
                <a:cs typeface="Calibri"/>
                <a:sym typeface="Calibri"/>
              </a:rPr>
              <a:t>such as Fréchet Distance (FD), precision, recall, density, and coverage were </a:t>
            </a:r>
            <a:endParaRPr sz="2600">
              <a:solidFill>
                <a:schemeClr val="dk1"/>
              </a:solidFill>
              <a:latin typeface="Calibri"/>
              <a:ea typeface="Calibri"/>
              <a:cs typeface="Calibri"/>
              <a:sym typeface="Calibri"/>
            </a:endParaRPr>
          </a:p>
          <a:p>
            <a:pPr indent="0" lvl="0" marL="0" rtl="0" algn="l">
              <a:spcBef>
                <a:spcPts val="0"/>
              </a:spcBef>
              <a:spcAft>
                <a:spcPts val="0"/>
              </a:spcAft>
              <a:buNone/>
            </a:pPr>
            <a:r>
              <a:rPr lang="en-US" sz="2600">
                <a:solidFill>
                  <a:schemeClr val="dk1"/>
                </a:solidFill>
                <a:latin typeface="Calibri"/>
                <a:ea typeface="Calibri"/>
                <a:cs typeface="Calibri"/>
                <a:sym typeface="Calibri"/>
              </a:rPr>
              <a:t>evaluated against a reference dataset of real Mensa food images.</a:t>
            </a:r>
            <a:endParaRPr sz="2600">
              <a:solidFill>
                <a:schemeClr val="dk1"/>
              </a:solidFill>
              <a:latin typeface="Calibri"/>
              <a:ea typeface="Calibri"/>
              <a:cs typeface="Calibri"/>
              <a:sym typeface="Calibri"/>
            </a:endParaRPr>
          </a:p>
          <a:p>
            <a:pPr indent="0" lvl="0" marL="0" rtl="0" algn="l">
              <a:spcBef>
                <a:spcPts val="0"/>
              </a:spcBef>
              <a:spcAft>
                <a:spcPts val="0"/>
              </a:spcAft>
              <a:buNone/>
            </a:pPr>
            <a:r>
              <a:t/>
            </a:r>
            <a:endParaRPr sz="2600">
              <a:solidFill>
                <a:schemeClr val="dk1"/>
              </a:solidFill>
              <a:latin typeface="Calibri"/>
              <a:ea typeface="Calibri"/>
              <a:cs typeface="Calibri"/>
              <a:sym typeface="Calibri"/>
            </a:endParaRPr>
          </a:p>
          <a:p>
            <a:pPr indent="0" lvl="0" marL="0" rtl="0" algn="l">
              <a:spcBef>
                <a:spcPts val="0"/>
              </a:spcBef>
              <a:spcAft>
                <a:spcPts val="0"/>
              </a:spcAft>
              <a:buNone/>
            </a:pPr>
            <a:r>
              <a:rPr lang="en-US" sz="2600">
                <a:solidFill>
                  <a:schemeClr val="dk1"/>
                </a:solidFill>
                <a:latin typeface="Calibri"/>
                <a:ea typeface="Calibri"/>
                <a:cs typeface="Calibri"/>
                <a:sym typeface="Calibri"/>
              </a:rPr>
              <a:t>Both LoRA models outperformed the base model. FD decreased notably, </a:t>
            </a:r>
            <a:endParaRPr sz="2600">
              <a:solidFill>
                <a:schemeClr val="dk1"/>
              </a:solidFill>
              <a:latin typeface="Calibri"/>
              <a:ea typeface="Calibri"/>
              <a:cs typeface="Calibri"/>
              <a:sym typeface="Calibri"/>
            </a:endParaRPr>
          </a:p>
          <a:p>
            <a:pPr indent="0" lvl="0" marL="0" rtl="0" algn="l">
              <a:spcBef>
                <a:spcPts val="0"/>
              </a:spcBef>
              <a:spcAft>
                <a:spcPts val="0"/>
              </a:spcAft>
              <a:buNone/>
            </a:pPr>
            <a:r>
              <a:rPr lang="en-US" sz="2600">
                <a:solidFill>
                  <a:schemeClr val="dk1"/>
                </a:solidFill>
                <a:latin typeface="Calibri"/>
                <a:ea typeface="Calibri"/>
                <a:cs typeface="Calibri"/>
                <a:sym typeface="Calibri"/>
              </a:rPr>
              <a:t>indicating generated distributions were closer to real data. Precision and </a:t>
            </a:r>
            <a:endParaRPr sz="2600">
              <a:solidFill>
                <a:schemeClr val="dk1"/>
              </a:solidFill>
              <a:latin typeface="Calibri"/>
              <a:ea typeface="Calibri"/>
              <a:cs typeface="Calibri"/>
              <a:sym typeface="Calibri"/>
            </a:endParaRPr>
          </a:p>
          <a:p>
            <a:pPr indent="0" lvl="0" marL="0" rtl="0" algn="l">
              <a:spcBef>
                <a:spcPts val="0"/>
              </a:spcBef>
              <a:spcAft>
                <a:spcPts val="0"/>
              </a:spcAft>
              <a:buNone/>
            </a:pPr>
            <a:r>
              <a:rPr lang="en-US" sz="2600">
                <a:solidFill>
                  <a:schemeClr val="dk1"/>
                </a:solidFill>
                <a:latin typeface="Calibri"/>
                <a:ea typeface="Calibri"/>
                <a:cs typeface="Calibri"/>
                <a:sym typeface="Calibri"/>
              </a:rPr>
              <a:t>recall improved, suggesting higher visual fidelity and better diversity. LoRA Model 2 achieved the lowest FD and highest precision, while Model 1 showed slightly better density and coverage.</a:t>
            </a:r>
            <a:endParaRPr sz="2600">
              <a:solidFill>
                <a:schemeClr val="dk1"/>
              </a:solidFill>
              <a:latin typeface="Calibri"/>
              <a:ea typeface="Calibri"/>
              <a:cs typeface="Calibri"/>
              <a:sym typeface="Calibri"/>
            </a:endParaRPr>
          </a:p>
          <a:p>
            <a:pPr indent="0" lvl="0" marL="0" rtl="0" algn="l">
              <a:spcBef>
                <a:spcPts val="0"/>
              </a:spcBef>
              <a:spcAft>
                <a:spcPts val="0"/>
              </a:spcAft>
              <a:buNone/>
            </a:pPr>
            <a:r>
              <a:t/>
            </a:r>
            <a:endParaRPr sz="2600">
              <a:solidFill>
                <a:schemeClr val="dk1"/>
              </a:solidFill>
              <a:latin typeface="Calibri"/>
              <a:ea typeface="Calibri"/>
              <a:cs typeface="Calibri"/>
              <a:sym typeface="Calibri"/>
            </a:endParaRPr>
          </a:p>
          <a:p>
            <a:pPr indent="0" lvl="0" marL="0" rtl="0" algn="l">
              <a:spcBef>
                <a:spcPts val="0"/>
              </a:spcBef>
              <a:spcAft>
                <a:spcPts val="0"/>
              </a:spcAft>
              <a:buNone/>
            </a:pPr>
            <a:r>
              <a:rPr lang="en-US" sz="2600">
                <a:solidFill>
                  <a:schemeClr val="dk1"/>
                </a:solidFill>
                <a:latin typeface="Calibri"/>
                <a:ea typeface="Calibri"/>
                <a:cs typeface="Calibri"/>
                <a:sym typeface="Calibri"/>
              </a:rPr>
              <a:t>To test generalization, we evaluated the models on previously unseen meals. Results showed an FD of 1784.36, precision of 0.88, and perfect recall (1.0), indicating good distributional coverage but slightly reduced visual fidelity. Lower density (0.528) and coverage (0.72) suggest weaker local consistency and spread compared to the training set.</a:t>
            </a:r>
            <a:endParaRPr sz="2600">
              <a:solidFill>
                <a:schemeClr val="dk1"/>
              </a:solidFill>
              <a:latin typeface="Calibri"/>
              <a:ea typeface="Calibri"/>
              <a:cs typeface="Calibri"/>
              <a:sym typeface="Calibri"/>
            </a:endParaRPr>
          </a:p>
          <a:p>
            <a:pPr indent="0" lvl="0" marL="0" rtl="0" algn="l">
              <a:spcBef>
                <a:spcPts val="0"/>
              </a:spcBef>
              <a:spcAft>
                <a:spcPts val="0"/>
              </a:spcAft>
              <a:buNone/>
            </a:pPr>
            <a:r>
              <a:t/>
            </a:r>
            <a:endParaRPr sz="2600">
              <a:solidFill>
                <a:schemeClr val="dk1"/>
              </a:solidFill>
              <a:latin typeface="Calibri"/>
              <a:ea typeface="Calibri"/>
              <a:cs typeface="Calibri"/>
              <a:sym typeface="Calibri"/>
            </a:endParaRPr>
          </a:p>
          <a:p>
            <a:pPr indent="0" lvl="0" marL="0" rtl="0" algn="l">
              <a:spcBef>
                <a:spcPts val="0"/>
              </a:spcBef>
              <a:spcAft>
                <a:spcPts val="0"/>
              </a:spcAft>
              <a:buNone/>
            </a:pPr>
            <a:r>
              <a:rPr lang="en-US" sz="2600">
                <a:solidFill>
                  <a:schemeClr val="dk1"/>
                </a:solidFill>
                <a:latin typeface="Calibri"/>
                <a:ea typeface="Calibri"/>
                <a:cs typeface="Calibri"/>
                <a:sym typeface="Calibri"/>
              </a:rPr>
              <a:t>Notably, FD is test set-dependent—it reflects the distance between generated and real distributions from a specific reference set. Thus, higher FD on new meals likely reflects a distributional shift rather than a drop in generation quality, highlighting limited generalization beyond the fine-tuning set.</a:t>
            </a:r>
            <a:endParaRPr sz="2600">
              <a:solidFill>
                <a:schemeClr val="dk1"/>
              </a:solidFill>
              <a:latin typeface="Calibri"/>
              <a:ea typeface="Calibri"/>
              <a:cs typeface="Calibri"/>
              <a:sym typeface="Calibri"/>
            </a:endParaRPr>
          </a:p>
          <a:p>
            <a:pPr indent="0" lvl="0" marL="0" rtl="0" algn="l">
              <a:spcBef>
                <a:spcPts val="0"/>
              </a:spcBef>
              <a:spcAft>
                <a:spcPts val="0"/>
              </a:spcAft>
              <a:buNone/>
            </a:pPr>
            <a:r>
              <a:t/>
            </a:r>
            <a:endParaRPr sz="2600">
              <a:solidFill>
                <a:schemeClr val="dk1"/>
              </a:solidFill>
              <a:latin typeface="Calibri"/>
              <a:ea typeface="Calibri"/>
              <a:cs typeface="Calibri"/>
              <a:sym typeface="Calibri"/>
            </a:endParaRPr>
          </a:p>
          <a:p>
            <a:pPr indent="0" lvl="0" marL="0" rtl="0" algn="l">
              <a:spcBef>
                <a:spcPts val="0"/>
              </a:spcBef>
              <a:spcAft>
                <a:spcPts val="0"/>
              </a:spcAft>
              <a:buNone/>
            </a:pPr>
            <a:r>
              <a:rPr lang="en-US" sz="2600">
                <a:solidFill>
                  <a:schemeClr val="dk1"/>
                </a:solidFill>
                <a:latin typeface="Calibri"/>
                <a:ea typeface="Calibri"/>
                <a:cs typeface="Calibri"/>
                <a:sym typeface="Calibri"/>
              </a:rPr>
              <a:t>Overall, fine-tuning with just 50 images significantly improved realism and diversity in generated Mensa food images, though generalization remains limited.</a:t>
            </a:r>
            <a:endParaRPr sz="2600">
              <a:solidFill>
                <a:schemeClr val="dk1"/>
              </a:solidFill>
              <a:latin typeface="Calibri"/>
              <a:ea typeface="Calibri"/>
              <a:cs typeface="Calibri"/>
              <a:sym typeface="Calibri"/>
            </a:endParaRPr>
          </a:p>
          <a:p>
            <a:pPr indent="0" lvl="0" marL="0" rtl="0" algn="l">
              <a:spcBef>
                <a:spcPts val="0"/>
              </a:spcBef>
              <a:spcAft>
                <a:spcPts val="0"/>
              </a:spcAft>
              <a:buNone/>
            </a:pPr>
            <a:r>
              <a:t/>
            </a:r>
            <a:endParaRPr sz="2600">
              <a:solidFill>
                <a:schemeClr val="dk1"/>
              </a:solidFill>
              <a:latin typeface="Calibri"/>
              <a:ea typeface="Calibri"/>
              <a:cs typeface="Calibri"/>
              <a:sym typeface="Calibri"/>
            </a:endParaRPr>
          </a:p>
        </p:txBody>
      </p:sp>
      <p:pic>
        <p:nvPicPr>
          <p:cNvPr id="46" name="Google Shape;46;p3" title="48.jpg"/>
          <p:cNvPicPr preferRelativeResize="0"/>
          <p:nvPr/>
        </p:nvPicPr>
        <p:blipFill>
          <a:blip r:embed="rId5">
            <a:alphaModFix/>
          </a:blip>
          <a:stretch>
            <a:fillRect/>
          </a:stretch>
        </p:blipFill>
        <p:spPr>
          <a:xfrm>
            <a:off x="11507953" y="24079103"/>
            <a:ext cx="2719276" cy="2719276"/>
          </a:xfrm>
          <a:prstGeom prst="rect">
            <a:avLst/>
          </a:prstGeom>
          <a:noFill/>
          <a:ln>
            <a:noFill/>
          </a:ln>
        </p:spPr>
      </p:pic>
      <p:pic>
        <p:nvPicPr>
          <p:cNvPr id="47" name="Google Shape;47;p3" title="48.png"/>
          <p:cNvPicPr preferRelativeResize="0"/>
          <p:nvPr/>
        </p:nvPicPr>
        <p:blipFill>
          <a:blip r:embed="rId6">
            <a:alphaModFix/>
          </a:blip>
          <a:stretch>
            <a:fillRect/>
          </a:stretch>
        </p:blipFill>
        <p:spPr>
          <a:xfrm>
            <a:off x="4102275" y="36688800"/>
            <a:ext cx="1511852" cy="1511852"/>
          </a:xfrm>
          <a:prstGeom prst="rect">
            <a:avLst/>
          </a:prstGeom>
          <a:noFill/>
          <a:ln>
            <a:noFill/>
          </a:ln>
        </p:spPr>
      </p:pic>
      <p:pic>
        <p:nvPicPr>
          <p:cNvPr id="48" name="Google Shape;48;p3" title="48 (2).png"/>
          <p:cNvPicPr preferRelativeResize="0"/>
          <p:nvPr/>
        </p:nvPicPr>
        <p:blipFill>
          <a:blip r:embed="rId7">
            <a:alphaModFix/>
          </a:blip>
          <a:stretch>
            <a:fillRect/>
          </a:stretch>
        </p:blipFill>
        <p:spPr>
          <a:xfrm>
            <a:off x="4102275" y="38200673"/>
            <a:ext cx="1511852" cy="1511852"/>
          </a:xfrm>
          <a:prstGeom prst="rect">
            <a:avLst/>
          </a:prstGeom>
          <a:noFill/>
          <a:ln>
            <a:noFill/>
          </a:ln>
        </p:spPr>
      </p:pic>
      <p:pic>
        <p:nvPicPr>
          <p:cNvPr id="49" name="Google Shape;49;p3" title="48 (3).png"/>
          <p:cNvPicPr preferRelativeResize="0"/>
          <p:nvPr/>
        </p:nvPicPr>
        <p:blipFill>
          <a:blip r:embed="rId8">
            <a:alphaModFix/>
          </a:blip>
          <a:stretch>
            <a:fillRect/>
          </a:stretch>
        </p:blipFill>
        <p:spPr>
          <a:xfrm>
            <a:off x="5595063" y="38200673"/>
            <a:ext cx="1511852" cy="1511852"/>
          </a:xfrm>
          <a:prstGeom prst="rect">
            <a:avLst/>
          </a:prstGeom>
          <a:noFill/>
          <a:ln>
            <a:noFill/>
          </a:ln>
        </p:spPr>
      </p:pic>
      <p:pic>
        <p:nvPicPr>
          <p:cNvPr id="50" name="Google Shape;50;p3" title="48 (4).png"/>
          <p:cNvPicPr preferRelativeResize="0"/>
          <p:nvPr/>
        </p:nvPicPr>
        <p:blipFill>
          <a:blip r:embed="rId9">
            <a:alphaModFix/>
          </a:blip>
          <a:stretch>
            <a:fillRect/>
          </a:stretch>
        </p:blipFill>
        <p:spPr>
          <a:xfrm>
            <a:off x="5595063" y="36688800"/>
            <a:ext cx="1511852" cy="1511852"/>
          </a:xfrm>
          <a:prstGeom prst="rect">
            <a:avLst/>
          </a:prstGeom>
          <a:noFill/>
          <a:ln>
            <a:noFill/>
          </a:ln>
        </p:spPr>
      </p:pic>
      <p:pic>
        <p:nvPicPr>
          <p:cNvPr id="51" name="Google Shape;51;p3" title="48.png"/>
          <p:cNvPicPr preferRelativeResize="0"/>
          <p:nvPr/>
        </p:nvPicPr>
        <p:blipFill>
          <a:blip r:embed="rId10">
            <a:alphaModFix/>
          </a:blip>
          <a:stretch>
            <a:fillRect/>
          </a:stretch>
        </p:blipFill>
        <p:spPr>
          <a:xfrm>
            <a:off x="7481254" y="38146042"/>
            <a:ext cx="1494921" cy="1494921"/>
          </a:xfrm>
          <a:prstGeom prst="rect">
            <a:avLst/>
          </a:prstGeom>
          <a:noFill/>
          <a:ln>
            <a:noFill/>
          </a:ln>
        </p:spPr>
      </p:pic>
      <p:pic>
        <p:nvPicPr>
          <p:cNvPr id="52" name="Google Shape;52;p3" title="48 (2).png"/>
          <p:cNvPicPr preferRelativeResize="0"/>
          <p:nvPr/>
        </p:nvPicPr>
        <p:blipFill>
          <a:blip r:embed="rId11">
            <a:alphaModFix/>
          </a:blip>
          <a:stretch>
            <a:fillRect/>
          </a:stretch>
        </p:blipFill>
        <p:spPr>
          <a:xfrm>
            <a:off x="8990979" y="38146042"/>
            <a:ext cx="1494921" cy="1494921"/>
          </a:xfrm>
          <a:prstGeom prst="rect">
            <a:avLst/>
          </a:prstGeom>
          <a:noFill/>
          <a:ln>
            <a:noFill/>
          </a:ln>
        </p:spPr>
      </p:pic>
      <p:pic>
        <p:nvPicPr>
          <p:cNvPr id="53" name="Google Shape;53;p3" title="48 (3).png"/>
          <p:cNvPicPr preferRelativeResize="0"/>
          <p:nvPr/>
        </p:nvPicPr>
        <p:blipFill>
          <a:blip r:embed="rId12">
            <a:alphaModFix/>
          </a:blip>
          <a:stretch>
            <a:fillRect/>
          </a:stretch>
        </p:blipFill>
        <p:spPr>
          <a:xfrm>
            <a:off x="7481250" y="36659400"/>
            <a:ext cx="1494921" cy="1494921"/>
          </a:xfrm>
          <a:prstGeom prst="rect">
            <a:avLst/>
          </a:prstGeom>
          <a:noFill/>
          <a:ln>
            <a:noFill/>
          </a:ln>
        </p:spPr>
      </p:pic>
      <p:pic>
        <p:nvPicPr>
          <p:cNvPr id="54" name="Google Shape;54;p3" title="48 (4).png"/>
          <p:cNvPicPr preferRelativeResize="0"/>
          <p:nvPr/>
        </p:nvPicPr>
        <p:blipFill>
          <a:blip r:embed="rId13">
            <a:alphaModFix/>
          </a:blip>
          <a:stretch>
            <a:fillRect/>
          </a:stretch>
        </p:blipFill>
        <p:spPr>
          <a:xfrm>
            <a:off x="8990979" y="36659400"/>
            <a:ext cx="1494921" cy="1494921"/>
          </a:xfrm>
          <a:prstGeom prst="rect">
            <a:avLst/>
          </a:prstGeom>
          <a:noFill/>
          <a:ln>
            <a:noFill/>
          </a:ln>
        </p:spPr>
      </p:pic>
      <p:pic>
        <p:nvPicPr>
          <p:cNvPr id="55" name="Google Shape;55;p3" title="48_00003_.png"/>
          <p:cNvPicPr preferRelativeResize="0"/>
          <p:nvPr/>
        </p:nvPicPr>
        <p:blipFill>
          <a:blip r:embed="rId14">
            <a:alphaModFix/>
          </a:blip>
          <a:stretch>
            <a:fillRect/>
          </a:stretch>
        </p:blipFill>
        <p:spPr>
          <a:xfrm>
            <a:off x="2242490" y="36688807"/>
            <a:ext cx="1498655" cy="1498655"/>
          </a:xfrm>
          <a:prstGeom prst="rect">
            <a:avLst/>
          </a:prstGeom>
          <a:noFill/>
          <a:ln>
            <a:noFill/>
          </a:ln>
        </p:spPr>
      </p:pic>
      <p:pic>
        <p:nvPicPr>
          <p:cNvPr id="56" name="Google Shape;56;p3" title="48_00004_.png"/>
          <p:cNvPicPr preferRelativeResize="0"/>
          <p:nvPr/>
        </p:nvPicPr>
        <p:blipFill>
          <a:blip r:embed="rId15">
            <a:alphaModFix/>
          </a:blip>
          <a:stretch>
            <a:fillRect/>
          </a:stretch>
        </p:blipFill>
        <p:spPr>
          <a:xfrm>
            <a:off x="736500" y="36659400"/>
            <a:ext cx="1498655" cy="1498655"/>
          </a:xfrm>
          <a:prstGeom prst="rect">
            <a:avLst/>
          </a:prstGeom>
          <a:noFill/>
          <a:ln>
            <a:noFill/>
          </a:ln>
        </p:spPr>
      </p:pic>
      <p:sp>
        <p:nvSpPr>
          <p:cNvPr id="57" name="Google Shape;57;p3"/>
          <p:cNvSpPr txBox="1"/>
          <p:nvPr/>
        </p:nvSpPr>
        <p:spPr>
          <a:xfrm>
            <a:off x="11431738" y="26784775"/>
            <a:ext cx="3533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rgbClr val="666666"/>
                </a:solidFill>
                <a:latin typeface="Calibri"/>
                <a:ea typeface="Calibri"/>
                <a:cs typeface="Calibri"/>
                <a:sym typeface="Calibri"/>
              </a:rPr>
              <a:t>Real image 48 of the dataset</a:t>
            </a:r>
            <a:endParaRPr sz="2000">
              <a:solidFill>
                <a:srgbClr val="666666"/>
              </a:solidFill>
              <a:latin typeface="Calibri"/>
              <a:ea typeface="Calibri"/>
              <a:cs typeface="Calibri"/>
              <a:sym typeface="Calibri"/>
            </a:endParaRPr>
          </a:p>
        </p:txBody>
      </p:sp>
      <p:sp>
        <p:nvSpPr>
          <p:cNvPr id="58" name="Google Shape;58;p3"/>
          <p:cNvSpPr txBox="1"/>
          <p:nvPr/>
        </p:nvSpPr>
        <p:spPr>
          <a:xfrm>
            <a:off x="620050" y="39816925"/>
            <a:ext cx="141381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rgbClr val="666666"/>
                </a:solidFill>
                <a:latin typeface="Calibri"/>
                <a:ea typeface="Calibri"/>
                <a:cs typeface="Calibri"/>
                <a:sym typeface="Calibri"/>
              </a:rPr>
              <a:t>Generated images with each model for prompt: </a:t>
            </a:r>
            <a:br>
              <a:rPr lang="en-US" sz="1500">
                <a:solidFill>
                  <a:srgbClr val="666666"/>
                </a:solidFill>
                <a:latin typeface="Calibri"/>
                <a:ea typeface="Calibri"/>
                <a:cs typeface="Calibri"/>
                <a:sym typeface="Calibri"/>
              </a:rPr>
            </a:br>
            <a:r>
              <a:rPr lang="en-US" sz="1500">
                <a:solidFill>
                  <a:srgbClr val="666666"/>
                </a:solidFill>
                <a:latin typeface="Calibri"/>
                <a:ea typeface="Calibri"/>
                <a:cs typeface="Calibri"/>
                <a:sym typeface="Calibri"/>
              </a:rPr>
              <a:t>mensa-food, a high-angle view of a white bowl with bulgur salad, organic tofu cubes, leaf spinach, arugula, and a dollop of white sauce, a piece of baguette on the side, on a white tray, outdoors, bright lighting.</a:t>
            </a:r>
            <a:br>
              <a:rPr lang="en-US" sz="1500">
                <a:solidFill>
                  <a:srgbClr val="666666"/>
                </a:solidFill>
                <a:latin typeface="Calibri"/>
                <a:ea typeface="Calibri"/>
                <a:cs typeface="Calibri"/>
                <a:sym typeface="Calibri"/>
              </a:rPr>
            </a:br>
            <a:r>
              <a:rPr lang="en-US" sz="1500">
                <a:solidFill>
                  <a:srgbClr val="666666"/>
                </a:solidFill>
                <a:latin typeface="Calibri"/>
                <a:ea typeface="Calibri"/>
                <a:cs typeface="Calibri"/>
                <a:sym typeface="Calibri"/>
              </a:rPr>
              <a:t>The </a:t>
            </a:r>
            <a:r>
              <a:rPr lang="en-US" sz="1500">
                <a:solidFill>
                  <a:srgbClr val="666666"/>
                </a:solidFill>
                <a:latin typeface="Calibri"/>
                <a:ea typeface="Calibri"/>
                <a:cs typeface="Calibri"/>
                <a:sym typeface="Calibri"/>
              </a:rPr>
              <a:t>unseen</a:t>
            </a:r>
            <a:r>
              <a:rPr lang="en-US" sz="1500">
                <a:solidFill>
                  <a:srgbClr val="666666"/>
                </a:solidFill>
                <a:latin typeface="Calibri"/>
                <a:ea typeface="Calibri"/>
                <a:cs typeface="Calibri"/>
                <a:sym typeface="Calibri"/>
              </a:rPr>
              <a:t> images are generated </a:t>
            </a:r>
            <a:r>
              <a:rPr lang="en-US" sz="1500">
                <a:solidFill>
                  <a:srgbClr val="666666"/>
                </a:solidFill>
                <a:latin typeface="Calibri"/>
                <a:ea typeface="Calibri"/>
                <a:cs typeface="Calibri"/>
                <a:sym typeface="Calibri"/>
              </a:rPr>
              <a:t>with</a:t>
            </a:r>
            <a:r>
              <a:rPr lang="en-US" sz="1500">
                <a:solidFill>
                  <a:srgbClr val="666666"/>
                </a:solidFill>
                <a:latin typeface="Calibri"/>
                <a:ea typeface="Calibri"/>
                <a:cs typeface="Calibri"/>
                <a:sym typeface="Calibri"/>
              </a:rPr>
              <a:t> the prompt:</a:t>
            </a:r>
            <a:br>
              <a:rPr lang="en-US" sz="1500">
                <a:solidFill>
                  <a:srgbClr val="666666"/>
                </a:solidFill>
                <a:latin typeface="Calibri"/>
                <a:ea typeface="Calibri"/>
                <a:cs typeface="Calibri"/>
                <a:sym typeface="Calibri"/>
              </a:rPr>
            </a:br>
            <a:r>
              <a:rPr lang="en-US" sz="1500">
                <a:solidFill>
                  <a:srgbClr val="666666"/>
                </a:solidFill>
                <a:latin typeface="Calibri"/>
                <a:ea typeface="Calibri"/>
                <a:cs typeface="Calibri"/>
                <a:sym typeface="Calibri"/>
              </a:rPr>
              <a:t>a white plate with stir-fried chicken, bell peppers, and a side of steamed jasmine rice, bright lighting.</a:t>
            </a:r>
            <a:endParaRPr sz="1500">
              <a:solidFill>
                <a:srgbClr val="666666"/>
              </a:solidFill>
              <a:latin typeface="Calibri"/>
              <a:ea typeface="Calibri"/>
              <a:cs typeface="Calibri"/>
              <a:sym typeface="Calibri"/>
            </a:endParaRPr>
          </a:p>
        </p:txBody>
      </p:sp>
      <p:graphicFrame>
        <p:nvGraphicFramePr>
          <p:cNvPr id="59" name="Google Shape;59;p3"/>
          <p:cNvGraphicFramePr/>
          <p:nvPr/>
        </p:nvGraphicFramePr>
        <p:xfrm>
          <a:off x="736250" y="11283225"/>
          <a:ext cx="3000000" cy="3000000"/>
        </p:xfrm>
        <a:graphic>
          <a:graphicData uri="http://schemas.openxmlformats.org/drawingml/2006/table">
            <a:tbl>
              <a:tblPr>
                <a:noFill/>
                <a:tableStyleId>{A2D27D2C-62F1-4108-A0F7-83EFB2064A89}</a:tableStyleId>
              </a:tblPr>
              <a:tblGrid>
                <a:gridCol w="5674200"/>
                <a:gridCol w="5674200"/>
                <a:gridCol w="5674200"/>
                <a:gridCol w="5674200"/>
                <a:gridCol w="5674200"/>
              </a:tblGrid>
              <a:tr h="396575">
                <a:tc>
                  <a:txBody>
                    <a:bodyPr/>
                    <a:lstStyle/>
                    <a:p>
                      <a:pPr indent="0" lvl="0" marL="0" rtl="0" algn="l">
                        <a:spcBef>
                          <a:spcPts val="0"/>
                        </a:spcBef>
                        <a:spcAft>
                          <a:spcPts val="0"/>
                        </a:spcAft>
                        <a:buNone/>
                      </a:pPr>
                      <a:r>
                        <a:rPr lang="en-US" sz="1800"/>
                        <a:t>Real Image</a:t>
                      </a:r>
                      <a:endParaRPr sz="1800"/>
                    </a:p>
                  </a:txBody>
                  <a:tcPr marT="91425" marB="91425" marR="91425" marL="91425"/>
                </a:tc>
                <a:tc>
                  <a:txBody>
                    <a:bodyPr/>
                    <a:lstStyle/>
                    <a:p>
                      <a:pPr indent="0" lvl="0" marL="0" rtl="0" algn="l">
                        <a:spcBef>
                          <a:spcPts val="0"/>
                        </a:spcBef>
                        <a:spcAft>
                          <a:spcPts val="0"/>
                        </a:spcAft>
                        <a:buNone/>
                      </a:pPr>
                      <a:r>
                        <a:rPr lang="en-US" sz="1800"/>
                        <a:t>ChatGPT</a:t>
                      </a:r>
                      <a:endParaRPr sz="1800"/>
                    </a:p>
                  </a:txBody>
                  <a:tcPr marT="91425" marB="91425" marR="91425" marL="91425"/>
                </a:tc>
                <a:tc>
                  <a:txBody>
                    <a:bodyPr/>
                    <a:lstStyle/>
                    <a:p>
                      <a:pPr indent="0" lvl="0" marL="0" rtl="0" algn="l">
                        <a:spcBef>
                          <a:spcPts val="0"/>
                        </a:spcBef>
                        <a:spcAft>
                          <a:spcPts val="0"/>
                        </a:spcAft>
                        <a:buNone/>
                      </a:pPr>
                      <a:r>
                        <a:rPr lang="en-US" sz="1800"/>
                        <a:t>Gemini</a:t>
                      </a:r>
                      <a:endParaRPr sz="1800"/>
                    </a:p>
                  </a:txBody>
                  <a:tcPr marT="91425" marB="91425" marR="91425" marL="91425"/>
                </a:tc>
                <a:tc>
                  <a:txBody>
                    <a:bodyPr/>
                    <a:lstStyle/>
                    <a:p>
                      <a:pPr indent="0" lvl="0" marL="0" rtl="0" algn="l">
                        <a:spcBef>
                          <a:spcPts val="0"/>
                        </a:spcBef>
                        <a:spcAft>
                          <a:spcPts val="0"/>
                        </a:spcAft>
                        <a:buNone/>
                      </a:pPr>
                      <a:r>
                        <a:rPr lang="en-US" sz="1800"/>
                        <a:t>mensa-food-v3</a:t>
                      </a:r>
                      <a:endParaRPr sz="1800"/>
                    </a:p>
                  </a:txBody>
                  <a:tcPr marT="91425" marB="91425" marR="91425" marL="91425"/>
                </a:tc>
                <a:tc>
                  <a:txBody>
                    <a:bodyPr/>
                    <a:lstStyle/>
                    <a:p>
                      <a:pPr indent="0" lvl="0" marL="0" rtl="0" algn="l">
                        <a:spcBef>
                          <a:spcPts val="0"/>
                        </a:spcBef>
                        <a:spcAft>
                          <a:spcPts val="0"/>
                        </a:spcAft>
                        <a:buNone/>
                      </a:pPr>
                      <a:r>
                        <a:rPr lang="en-US" sz="1800"/>
                        <a:t>mensa-food-v4</a:t>
                      </a:r>
                      <a:endParaRPr sz="1800"/>
                    </a:p>
                  </a:txBody>
                  <a:tcPr marT="91425" marB="91425" marR="91425" marL="91425"/>
                </a:tc>
              </a:tr>
              <a:tr h="31890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60" name="Google Shape;60;p3" title="22_gpt.png"/>
          <p:cNvPicPr preferRelativeResize="0"/>
          <p:nvPr/>
        </p:nvPicPr>
        <p:blipFill>
          <a:blip r:embed="rId16">
            <a:alphaModFix/>
          </a:blip>
          <a:stretch>
            <a:fillRect/>
          </a:stretch>
        </p:blipFill>
        <p:spPr>
          <a:xfrm>
            <a:off x="7644750" y="11805600"/>
            <a:ext cx="2899574" cy="2899574"/>
          </a:xfrm>
          <a:prstGeom prst="rect">
            <a:avLst/>
          </a:prstGeom>
          <a:noFill/>
          <a:ln>
            <a:noFill/>
          </a:ln>
        </p:spPr>
      </p:pic>
      <p:pic>
        <p:nvPicPr>
          <p:cNvPr id="61" name="Google Shape;61;p3" title="22.jpg"/>
          <p:cNvPicPr preferRelativeResize="0"/>
          <p:nvPr/>
        </p:nvPicPr>
        <p:blipFill>
          <a:blip r:embed="rId17">
            <a:alphaModFix/>
          </a:blip>
          <a:stretch>
            <a:fillRect/>
          </a:stretch>
        </p:blipFill>
        <p:spPr>
          <a:xfrm>
            <a:off x="2088400" y="11805600"/>
            <a:ext cx="2899574" cy="2899574"/>
          </a:xfrm>
          <a:prstGeom prst="rect">
            <a:avLst/>
          </a:prstGeom>
          <a:noFill/>
          <a:ln>
            <a:noFill/>
          </a:ln>
        </p:spPr>
      </p:pic>
      <p:pic>
        <p:nvPicPr>
          <p:cNvPr id="62" name="Google Shape;62;p3" title="Google_AI_Studio_2025-08-06T10_45_02.444Z.png"/>
          <p:cNvPicPr preferRelativeResize="0"/>
          <p:nvPr/>
        </p:nvPicPr>
        <p:blipFill>
          <a:blip r:embed="rId18">
            <a:alphaModFix/>
          </a:blip>
          <a:stretch>
            <a:fillRect/>
          </a:stretch>
        </p:blipFill>
        <p:spPr>
          <a:xfrm>
            <a:off x="13547988" y="11881625"/>
            <a:ext cx="2747525" cy="2747525"/>
          </a:xfrm>
          <a:prstGeom prst="rect">
            <a:avLst/>
          </a:prstGeom>
          <a:noFill/>
          <a:ln>
            <a:noFill/>
          </a:ln>
        </p:spPr>
      </p:pic>
      <p:pic>
        <p:nvPicPr>
          <p:cNvPr id="63" name="Google Shape;63;p3" title="22 (3)-2.png"/>
          <p:cNvPicPr preferRelativeResize="0"/>
          <p:nvPr/>
        </p:nvPicPr>
        <p:blipFill>
          <a:blip r:embed="rId19">
            <a:alphaModFix/>
          </a:blip>
          <a:stretch>
            <a:fillRect/>
          </a:stretch>
        </p:blipFill>
        <p:spPr>
          <a:xfrm>
            <a:off x="25285700" y="11881613"/>
            <a:ext cx="2747525" cy="2747548"/>
          </a:xfrm>
          <a:prstGeom prst="rect">
            <a:avLst/>
          </a:prstGeom>
          <a:noFill/>
          <a:ln>
            <a:noFill/>
          </a:ln>
        </p:spPr>
      </p:pic>
      <p:pic>
        <p:nvPicPr>
          <p:cNvPr id="64" name="Google Shape;64;p3" title="22 (3).png"/>
          <p:cNvPicPr preferRelativeResize="0"/>
          <p:nvPr/>
        </p:nvPicPr>
        <p:blipFill>
          <a:blip r:embed="rId20">
            <a:alphaModFix/>
          </a:blip>
          <a:stretch>
            <a:fillRect/>
          </a:stretch>
        </p:blipFill>
        <p:spPr>
          <a:xfrm>
            <a:off x="19637450" y="11895748"/>
            <a:ext cx="2719276" cy="2719276"/>
          </a:xfrm>
          <a:prstGeom prst="rect">
            <a:avLst/>
          </a:prstGeom>
          <a:noFill/>
          <a:ln>
            <a:noFill/>
          </a:ln>
        </p:spPr>
      </p:pic>
      <p:pic>
        <p:nvPicPr>
          <p:cNvPr id="65" name="Google Shape;65;p3" title="Untitled Diagram.drawio-2.png"/>
          <p:cNvPicPr preferRelativeResize="0"/>
          <p:nvPr/>
        </p:nvPicPr>
        <p:blipFill>
          <a:blip r:embed="rId21">
            <a:alphaModFix/>
          </a:blip>
          <a:stretch>
            <a:fillRect/>
          </a:stretch>
        </p:blipFill>
        <p:spPr>
          <a:xfrm>
            <a:off x="736250" y="17543451"/>
            <a:ext cx="13298041" cy="4665263"/>
          </a:xfrm>
          <a:prstGeom prst="rect">
            <a:avLst/>
          </a:prstGeom>
          <a:noFill/>
          <a:ln>
            <a:noFill/>
          </a:ln>
        </p:spPr>
      </p:pic>
      <p:pic>
        <p:nvPicPr>
          <p:cNvPr id="66" name="Google Shape;66;p3" title="Screenshot 2025-08-06 at 14.12.26.png"/>
          <p:cNvPicPr preferRelativeResize="0"/>
          <p:nvPr/>
        </p:nvPicPr>
        <p:blipFill>
          <a:blip r:embed="rId22">
            <a:alphaModFix/>
          </a:blip>
          <a:stretch>
            <a:fillRect/>
          </a:stretch>
        </p:blipFill>
        <p:spPr>
          <a:xfrm>
            <a:off x="19909750" y="17052087"/>
            <a:ext cx="6102976" cy="4872225"/>
          </a:xfrm>
          <a:prstGeom prst="rect">
            <a:avLst/>
          </a:prstGeom>
          <a:noFill/>
          <a:ln>
            <a:noFill/>
          </a:ln>
        </p:spPr>
      </p:pic>
      <p:graphicFrame>
        <p:nvGraphicFramePr>
          <p:cNvPr id="67" name="Google Shape;67;p3"/>
          <p:cNvGraphicFramePr/>
          <p:nvPr/>
        </p:nvGraphicFramePr>
        <p:xfrm>
          <a:off x="10854813" y="33894638"/>
          <a:ext cx="3000000" cy="3000000"/>
        </p:xfrm>
        <a:graphic>
          <a:graphicData uri="http://schemas.openxmlformats.org/drawingml/2006/table">
            <a:tbl>
              <a:tblPr>
                <a:noFill/>
                <a:tableStyleId>{A2D27D2C-62F1-4108-A0F7-83EFB2064A89}</a:tableStyleId>
              </a:tblPr>
              <a:tblGrid>
                <a:gridCol w="1502325"/>
                <a:gridCol w="1502325"/>
              </a:tblGrid>
              <a:tr h="381000">
                <a:tc>
                  <a:txBody>
                    <a:bodyPr/>
                    <a:lstStyle/>
                    <a:p>
                      <a:pPr indent="0" lvl="0" marL="0" rtl="0" algn="l">
                        <a:spcBef>
                          <a:spcPts val="0"/>
                        </a:spcBef>
                        <a:spcAft>
                          <a:spcPts val="0"/>
                        </a:spcAft>
                        <a:buNone/>
                      </a:pPr>
                      <a:r>
                        <a:rPr lang="en-US"/>
                        <a:t>FID</a:t>
                      </a:r>
                      <a:endParaRPr/>
                    </a:p>
                  </a:txBody>
                  <a:tcPr marT="91425" marB="91425" marR="91425" marL="91425"/>
                </a:tc>
                <a:tc>
                  <a:txBody>
                    <a:bodyPr/>
                    <a:lstStyle/>
                    <a:p>
                      <a:pPr indent="0" lvl="0" marL="0" rtl="0" algn="l">
                        <a:spcBef>
                          <a:spcPts val="0"/>
                        </a:spcBef>
                        <a:spcAft>
                          <a:spcPts val="0"/>
                        </a:spcAft>
                        <a:buNone/>
                      </a:pPr>
                      <a:r>
                        <a:rPr lang="en-US"/>
                        <a:t>1784.36</a:t>
                      </a:r>
                      <a:endParaRPr/>
                    </a:p>
                  </a:txBody>
                  <a:tcPr marT="91425" marB="91425" marR="91425" marL="91425"/>
                </a:tc>
              </a:tr>
              <a:tr h="381000">
                <a:tc>
                  <a:txBody>
                    <a:bodyPr/>
                    <a:lstStyle/>
                    <a:p>
                      <a:pPr indent="0" lvl="0" marL="0" rtl="0" algn="l">
                        <a:spcBef>
                          <a:spcPts val="0"/>
                        </a:spcBef>
                        <a:spcAft>
                          <a:spcPts val="0"/>
                        </a:spcAft>
                        <a:buNone/>
                      </a:pPr>
                      <a:r>
                        <a:rPr lang="en-US"/>
                        <a:t>FID (infinity value)</a:t>
                      </a:r>
                      <a:endParaRPr/>
                    </a:p>
                  </a:txBody>
                  <a:tcPr marT="91425" marB="91425" marR="91425" marL="91425"/>
                </a:tc>
                <a:tc>
                  <a:txBody>
                    <a:bodyPr/>
                    <a:lstStyle/>
                    <a:p>
                      <a:pPr indent="0" lvl="0" marL="0" rtl="0" algn="l">
                        <a:spcBef>
                          <a:spcPts val="0"/>
                        </a:spcBef>
                        <a:spcAft>
                          <a:spcPts val="0"/>
                        </a:spcAft>
                        <a:buNone/>
                      </a:pPr>
                      <a:r>
                        <a:rPr lang="en-US"/>
                        <a:t>1714.285</a:t>
                      </a:r>
                      <a:endParaRPr/>
                    </a:p>
                  </a:txBody>
                  <a:tcPr marT="91425" marB="91425" marR="91425" marL="91425"/>
                </a:tc>
              </a:tr>
              <a:tr h="381000">
                <a:tc>
                  <a:txBody>
                    <a:bodyPr/>
                    <a:lstStyle/>
                    <a:p>
                      <a:pPr indent="0" lvl="0" marL="0" rtl="0" algn="l">
                        <a:spcBef>
                          <a:spcPts val="0"/>
                        </a:spcBef>
                        <a:spcAft>
                          <a:spcPts val="0"/>
                        </a:spcAft>
                        <a:buNone/>
                      </a:pPr>
                      <a:r>
                        <a:rPr lang="en-US"/>
                        <a:t>precision</a:t>
                      </a:r>
                      <a:endParaRPr/>
                    </a:p>
                  </a:txBody>
                  <a:tcPr marT="91425" marB="91425" marR="91425" marL="91425"/>
                </a:tc>
                <a:tc>
                  <a:txBody>
                    <a:bodyPr/>
                    <a:lstStyle/>
                    <a:p>
                      <a:pPr indent="0" lvl="0" marL="0" rtl="0" algn="l">
                        <a:spcBef>
                          <a:spcPts val="0"/>
                        </a:spcBef>
                        <a:spcAft>
                          <a:spcPts val="0"/>
                        </a:spcAft>
                        <a:buNone/>
                      </a:pPr>
                      <a:r>
                        <a:rPr lang="en-US"/>
                        <a:t>0.88</a:t>
                      </a:r>
                      <a:endParaRPr/>
                    </a:p>
                  </a:txBody>
                  <a:tcPr marT="91425" marB="91425" marR="91425" marL="91425"/>
                </a:tc>
              </a:tr>
              <a:tr h="381000">
                <a:tc>
                  <a:txBody>
                    <a:bodyPr/>
                    <a:lstStyle/>
                    <a:p>
                      <a:pPr indent="0" lvl="0" marL="0" rtl="0" algn="l">
                        <a:spcBef>
                          <a:spcPts val="0"/>
                        </a:spcBef>
                        <a:spcAft>
                          <a:spcPts val="0"/>
                        </a:spcAft>
                        <a:buNone/>
                      </a:pPr>
                      <a:r>
                        <a:rPr lang="en-US"/>
                        <a:t>recall</a:t>
                      </a:r>
                      <a:endParaRPr/>
                    </a:p>
                  </a:txBody>
                  <a:tcPr marT="91425" marB="91425" marR="91425" marL="91425"/>
                </a:tc>
                <a:tc>
                  <a:txBody>
                    <a:bodyPr/>
                    <a:lstStyle/>
                    <a:p>
                      <a:pPr indent="0" lvl="0" marL="0" rtl="0" algn="l">
                        <a:spcBef>
                          <a:spcPts val="0"/>
                        </a:spcBef>
                        <a:spcAft>
                          <a:spcPts val="0"/>
                        </a:spcAft>
                        <a:buNone/>
                      </a:pPr>
                      <a:r>
                        <a:rPr lang="en-US"/>
                        <a:t>1.0</a:t>
                      </a:r>
                      <a:endParaRPr/>
                    </a:p>
                  </a:txBody>
                  <a:tcPr marT="91425" marB="91425" marR="91425" marL="91425"/>
                </a:tc>
              </a:tr>
              <a:tr h="381000">
                <a:tc>
                  <a:txBody>
                    <a:bodyPr/>
                    <a:lstStyle/>
                    <a:p>
                      <a:pPr indent="0" lvl="0" marL="0" rtl="0" algn="l">
                        <a:spcBef>
                          <a:spcPts val="0"/>
                        </a:spcBef>
                        <a:spcAft>
                          <a:spcPts val="0"/>
                        </a:spcAft>
                        <a:buNone/>
                      </a:pPr>
                      <a:r>
                        <a:rPr lang="en-US"/>
                        <a:t>density</a:t>
                      </a:r>
                      <a:endParaRPr/>
                    </a:p>
                  </a:txBody>
                  <a:tcPr marT="91425" marB="91425" marR="91425" marL="91425"/>
                </a:tc>
                <a:tc>
                  <a:txBody>
                    <a:bodyPr/>
                    <a:lstStyle/>
                    <a:p>
                      <a:pPr indent="0" lvl="0" marL="0" rtl="0" algn="l">
                        <a:spcBef>
                          <a:spcPts val="0"/>
                        </a:spcBef>
                        <a:spcAft>
                          <a:spcPts val="0"/>
                        </a:spcAft>
                        <a:buNone/>
                      </a:pPr>
                      <a:r>
                        <a:rPr lang="en-US"/>
                        <a:t>0.53</a:t>
                      </a:r>
                      <a:endParaRPr/>
                    </a:p>
                  </a:txBody>
                  <a:tcPr marT="91425" marB="91425" marR="91425" marL="91425"/>
                </a:tc>
              </a:tr>
              <a:tr h="381000">
                <a:tc>
                  <a:txBody>
                    <a:bodyPr/>
                    <a:lstStyle/>
                    <a:p>
                      <a:pPr indent="0" lvl="0" marL="0" rtl="0" algn="l">
                        <a:spcBef>
                          <a:spcPts val="0"/>
                        </a:spcBef>
                        <a:spcAft>
                          <a:spcPts val="0"/>
                        </a:spcAft>
                        <a:buNone/>
                      </a:pPr>
                      <a:r>
                        <a:rPr lang="en-US"/>
                        <a:t>coverage</a:t>
                      </a:r>
                      <a:endParaRPr/>
                    </a:p>
                  </a:txBody>
                  <a:tcPr marT="91425" marB="91425" marR="91425" marL="91425"/>
                </a:tc>
                <a:tc>
                  <a:txBody>
                    <a:bodyPr/>
                    <a:lstStyle/>
                    <a:p>
                      <a:pPr indent="0" lvl="0" marL="0" rtl="0" algn="l">
                        <a:spcBef>
                          <a:spcPts val="0"/>
                        </a:spcBef>
                        <a:spcAft>
                          <a:spcPts val="0"/>
                        </a:spcAft>
                        <a:buNone/>
                      </a:pPr>
                      <a:r>
                        <a:rPr lang="en-US"/>
                        <a:t>0.72 </a:t>
                      </a:r>
                      <a:endParaRPr/>
                    </a:p>
                  </a:txBody>
                  <a:tcPr marT="91425" marB="91425" marR="91425" marL="91425"/>
                </a:tc>
              </a:tr>
            </a:tbl>
          </a:graphicData>
        </a:graphic>
      </p:graphicFrame>
      <p:sp>
        <p:nvSpPr>
          <p:cNvPr id="68" name="Google Shape;68;p3"/>
          <p:cNvSpPr txBox="1"/>
          <p:nvPr/>
        </p:nvSpPr>
        <p:spPr>
          <a:xfrm>
            <a:off x="10834315" y="33315550"/>
            <a:ext cx="3609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dk1"/>
                </a:solidFill>
                <a:latin typeface="Calibri"/>
                <a:ea typeface="Calibri"/>
                <a:cs typeface="Calibri"/>
                <a:sym typeface="Calibri"/>
              </a:rPr>
              <a:t>Unseen</a:t>
            </a:r>
            <a:endParaRPr b="1" sz="2000">
              <a:solidFill>
                <a:schemeClr val="dk1"/>
              </a:solidFill>
              <a:latin typeface="Calibri"/>
              <a:ea typeface="Calibri"/>
              <a:cs typeface="Calibri"/>
              <a:sym typeface="Calibri"/>
            </a:endParaRPr>
          </a:p>
        </p:txBody>
      </p:sp>
      <p:pic>
        <p:nvPicPr>
          <p:cNvPr id="69" name="Google Shape;69;p3" title="38.png"/>
          <p:cNvPicPr preferRelativeResize="0"/>
          <p:nvPr/>
        </p:nvPicPr>
        <p:blipFill>
          <a:blip r:embed="rId23">
            <a:alphaModFix/>
          </a:blip>
          <a:stretch>
            <a:fillRect/>
          </a:stretch>
        </p:blipFill>
        <p:spPr>
          <a:xfrm>
            <a:off x="10869625" y="36659412"/>
            <a:ext cx="1494925" cy="1494925"/>
          </a:xfrm>
          <a:prstGeom prst="rect">
            <a:avLst/>
          </a:prstGeom>
          <a:noFill/>
          <a:ln>
            <a:noFill/>
          </a:ln>
        </p:spPr>
      </p:pic>
      <p:pic>
        <p:nvPicPr>
          <p:cNvPr id="70" name="Google Shape;70;p3" title="38 (2).png"/>
          <p:cNvPicPr preferRelativeResize="0"/>
          <p:nvPr/>
        </p:nvPicPr>
        <p:blipFill>
          <a:blip r:embed="rId24">
            <a:alphaModFix/>
          </a:blip>
          <a:stretch>
            <a:fillRect/>
          </a:stretch>
        </p:blipFill>
        <p:spPr>
          <a:xfrm>
            <a:off x="12364550" y="38144212"/>
            <a:ext cx="1494925" cy="1494925"/>
          </a:xfrm>
          <a:prstGeom prst="rect">
            <a:avLst/>
          </a:prstGeom>
          <a:noFill/>
          <a:ln>
            <a:noFill/>
          </a:ln>
        </p:spPr>
      </p:pic>
      <p:pic>
        <p:nvPicPr>
          <p:cNvPr id="71" name="Google Shape;71;p3" title="38 (3).png"/>
          <p:cNvPicPr preferRelativeResize="0"/>
          <p:nvPr/>
        </p:nvPicPr>
        <p:blipFill>
          <a:blip r:embed="rId25">
            <a:alphaModFix/>
          </a:blip>
          <a:stretch>
            <a:fillRect/>
          </a:stretch>
        </p:blipFill>
        <p:spPr>
          <a:xfrm>
            <a:off x="10869625" y="38144200"/>
            <a:ext cx="1494925" cy="1494925"/>
          </a:xfrm>
          <a:prstGeom prst="rect">
            <a:avLst/>
          </a:prstGeom>
          <a:noFill/>
          <a:ln>
            <a:noFill/>
          </a:ln>
        </p:spPr>
      </p:pic>
      <p:pic>
        <p:nvPicPr>
          <p:cNvPr id="72" name="Google Shape;72;p3" title="38 (4).png"/>
          <p:cNvPicPr preferRelativeResize="0"/>
          <p:nvPr/>
        </p:nvPicPr>
        <p:blipFill>
          <a:blip r:embed="rId26">
            <a:alphaModFix/>
          </a:blip>
          <a:stretch>
            <a:fillRect/>
          </a:stretch>
        </p:blipFill>
        <p:spPr>
          <a:xfrm>
            <a:off x="12364550" y="36659425"/>
            <a:ext cx="1494925" cy="1494925"/>
          </a:xfrm>
          <a:prstGeom prst="rect">
            <a:avLst/>
          </a:prstGeom>
          <a:noFill/>
          <a:ln>
            <a:noFill/>
          </a:ln>
        </p:spPr>
      </p:pic>
      <p:pic>
        <p:nvPicPr>
          <p:cNvPr id="73" name="Google Shape;73;p3" title="25.png"/>
          <p:cNvPicPr preferRelativeResize="0"/>
          <p:nvPr/>
        </p:nvPicPr>
        <p:blipFill>
          <a:blip r:embed="rId27">
            <a:alphaModFix/>
          </a:blip>
          <a:stretch>
            <a:fillRect/>
          </a:stretch>
        </p:blipFill>
        <p:spPr>
          <a:xfrm>
            <a:off x="15640475" y="33880325"/>
            <a:ext cx="3217949" cy="3217949"/>
          </a:xfrm>
          <a:prstGeom prst="rect">
            <a:avLst/>
          </a:prstGeom>
          <a:noFill/>
          <a:ln cap="flat" cmpd="sng" w="28575">
            <a:solidFill>
              <a:srgbClr val="000000"/>
            </a:solidFill>
            <a:prstDash val="solid"/>
            <a:round/>
            <a:headEnd len="sm" w="sm" type="none"/>
            <a:tailEnd len="sm" w="sm" type="none"/>
          </a:ln>
        </p:spPr>
      </p:pic>
      <p:pic>
        <p:nvPicPr>
          <p:cNvPr id="74" name="Google Shape;74;p3" title="24.png"/>
          <p:cNvPicPr preferRelativeResize="0"/>
          <p:nvPr/>
        </p:nvPicPr>
        <p:blipFill>
          <a:blip r:embed="rId28">
            <a:alphaModFix/>
          </a:blip>
          <a:stretch>
            <a:fillRect/>
          </a:stretch>
        </p:blipFill>
        <p:spPr>
          <a:xfrm>
            <a:off x="18948275" y="33880325"/>
            <a:ext cx="3217949" cy="3217949"/>
          </a:xfrm>
          <a:prstGeom prst="rect">
            <a:avLst/>
          </a:prstGeom>
          <a:noFill/>
          <a:ln cap="flat" cmpd="sng" w="28575">
            <a:solidFill>
              <a:srgbClr val="000000"/>
            </a:solidFill>
            <a:prstDash val="solid"/>
            <a:round/>
            <a:headEnd len="sm" w="sm" type="none"/>
            <a:tailEnd len="sm" w="sm" type="none"/>
          </a:ln>
        </p:spPr>
      </p:pic>
      <p:pic>
        <p:nvPicPr>
          <p:cNvPr id="75" name="Google Shape;75;p3" title="19.png"/>
          <p:cNvPicPr preferRelativeResize="0"/>
          <p:nvPr/>
        </p:nvPicPr>
        <p:blipFill>
          <a:blip r:embed="rId29">
            <a:alphaModFix/>
          </a:blip>
          <a:stretch>
            <a:fillRect/>
          </a:stretch>
        </p:blipFill>
        <p:spPr>
          <a:xfrm>
            <a:off x="25571450" y="33870025"/>
            <a:ext cx="3217949" cy="3217949"/>
          </a:xfrm>
          <a:prstGeom prst="rect">
            <a:avLst/>
          </a:prstGeom>
          <a:noFill/>
          <a:ln cap="flat" cmpd="sng" w="28575">
            <a:solidFill>
              <a:srgbClr val="000000"/>
            </a:solidFill>
            <a:prstDash val="solid"/>
            <a:round/>
            <a:headEnd len="sm" w="sm" type="none"/>
            <a:tailEnd len="sm" w="sm" type="none"/>
          </a:ln>
        </p:spPr>
      </p:pic>
      <p:pic>
        <p:nvPicPr>
          <p:cNvPr id="76" name="Google Shape;76;p3" title="17 (3).png"/>
          <p:cNvPicPr preferRelativeResize="0"/>
          <p:nvPr/>
        </p:nvPicPr>
        <p:blipFill>
          <a:blip r:embed="rId30">
            <a:alphaModFix/>
          </a:blip>
          <a:stretch>
            <a:fillRect/>
          </a:stretch>
        </p:blipFill>
        <p:spPr>
          <a:xfrm>
            <a:off x="22259862" y="33880325"/>
            <a:ext cx="3217949" cy="3217949"/>
          </a:xfrm>
          <a:prstGeom prst="rect">
            <a:avLst/>
          </a:prstGeom>
          <a:noFill/>
          <a:ln cap="flat" cmpd="sng" w="28575">
            <a:solidFill>
              <a:srgbClr val="000000"/>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Uni_Poster03_E1_Office_A0_RGB_Office2002">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